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03" r:id="rId1"/>
  </p:sldMasterIdLst>
  <p:notesMasterIdLst>
    <p:notesMasterId r:id="rId27"/>
  </p:notesMasterIdLst>
  <p:handoutMasterIdLst>
    <p:handoutMasterId r:id="rId28"/>
  </p:handoutMasterIdLst>
  <p:sldIdLst>
    <p:sldId id="352" r:id="rId2"/>
    <p:sldId id="345" r:id="rId3"/>
    <p:sldId id="346" r:id="rId4"/>
    <p:sldId id="347" r:id="rId5"/>
    <p:sldId id="348" r:id="rId6"/>
    <p:sldId id="349" r:id="rId7"/>
    <p:sldId id="351" r:id="rId8"/>
    <p:sldId id="350" r:id="rId9"/>
    <p:sldId id="368" r:id="rId10"/>
    <p:sldId id="369" r:id="rId11"/>
    <p:sldId id="367" r:id="rId12"/>
    <p:sldId id="357" r:id="rId13"/>
    <p:sldId id="358" r:id="rId14"/>
    <p:sldId id="360" r:id="rId15"/>
    <p:sldId id="359" r:id="rId16"/>
    <p:sldId id="361" r:id="rId17"/>
    <p:sldId id="362" r:id="rId18"/>
    <p:sldId id="363" r:id="rId19"/>
    <p:sldId id="353" r:id="rId20"/>
    <p:sldId id="354" r:id="rId21"/>
    <p:sldId id="355" r:id="rId22"/>
    <p:sldId id="356" r:id="rId23"/>
    <p:sldId id="364" r:id="rId24"/>
    <p:sldId id="365" r:id="rId25"/>
    <p:sldId id="3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7F7F7F"/>
    <a:srgbClr val="1F6FA9"/>
    <a:srgbClr val="D6D9D9"/>
    <a:srgbClr val="E0E3E3"/>
    <a:srgbClr val="269DCD"/>
    <a:srgbClr val="237BBA"/>
    <a:srgbClr val="B60000"/>
    <a:srgbClr val="9411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1"/>
    <p:restoredTop sz="88075"/>
  </p:normalViewPr>
  <p:slideViewPr>
    <p:cSldViewPr snapToGrid="0" snapToObjects="1">
      <p:cViewPr varScale="1">
        <p:scale>
          <a:sx n="148" d="100"/>
          <a:sy n="148" d="100"/>
        </p:scale>
        <p:origin x="1224"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62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5C047-4BF6-2244-A5E3-D41B1218D9A5}" type="datetimeFigureOut">
              <a:rPr lang="en-GB" smtClean="0"/>
              <a:t>18/09/2024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E19463-6D85-F64E-8269-D0072813E47F}" type="slidenum">
              <a:rPr lang="en-GB" smtClean="0"/>
              <a:t>‹#›</a:t>
            </a:fld>
            <a:endParaRPr lang="en-GB"/>
          </a:p>
        </p:txBody>
      </p:sp>
    </p:spTree>
    <p:extLst>
      <p:ext uri="{BB962C8B-B14F-4D97-AF65-F5344CB8AC3E}">
        <p14:creationId xmlns:p14="http://schemas.microsoft.com/office/powerpoint/2010/main" val="801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76A05-844D-A64C-9434-FF3712A59FB6}" type="datetimeFigureOut">
              <a:rPr lang="en-GB" smtClean="0"/>
              <a:t>18/09/2024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52781-589E-1342-9FF2-F49B87B49D0B}" type="slidenum">
              <a:rPr lang="en-GB" smtClean="0"/>
              <a:t>‹#›</a:t>
            </a:fld>
            <a:endParaRPr lang="en-GB"/>
          </a:p>
        </p:txBody>
      </p:sp>
    </p:spTree>
    <p:extLst>
      <p:ext uri="{BB962C8B-B14F-4D97-AF65-F5344CB8AC3E}">
        <p14:creationId xmlns:p14="http://schemas.microsoft.com/office/powerpoint/2010/main" val="51963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a:t>
            </a:fld>
            <a:endParaRPr lang="en-GB"/>
          </a:p>
        </p:txBody>
      </p:sp>
    </p:spTree>
    <p:extLst>
      <p:ext uri="{BB962C8B-B14F-4D97-AF65-F5344CB8AC3E}">
        <p14:creationId xmlns:p14="http://schemas.microsoft.com/office/powerpoint/2010/main" val="305610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515BE-B02D-B881-E633-6507AFCD7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F0275C-19F5-04A1-C2C4-34A68011B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A936D4-E364-847F-7285-4F8CEB2401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F03B2E2-BFD2-CD2A-4B0B-15B44CFBA3B6}"/>
              </a:ext>
            </a:extLst>
          </p:cNvPr>
          <p:cNvSpPr>
            <a:spLocks noGrp="1"/>
          </p:cNvSpPr>
          <p:nvPr>
            <p:ph type="sldNum" sz="quarter" idx="5"/>
          </p:nvPr>
        </p:nvSpPr>
        <p:spPr/>
        <p:txBody>
          <a:bodyPr/>
          <a:lstStyle/>
          <a:p>
            <a:fld id="{00852781-589E-1342-9FF2-F49B87B49D0B}" type="slidenum">
              <a:rPr lang="en-GB" smtClean="0"/>
              <a:t>11</a:t>
            </a:fld>
            <a:endParaRPr lang="en-GB"/>
          </a:p>
        </p:txBody>
      </p:sp>
    </p:spTree>
    <p:extLst>
      <p:ext uri="{BB962C8B-B14F-4D97-AF65-F5344CB8AC3E}">
        <p14:creationId xmlns:p14="http://schemas.microsoft.com/office/powerpoint/2010/main" val="4102236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12</a:t>
            </a:fld>
            <a:endParaRPr lang="en-GB"/>
          </a:p>
        </p:txBody>
      </p:sp>
    </p:spTree>
    <p:extLst>
      <p:ext uri="{BB962C8B-B14F-4D97-AF65-F5344CB8AC3E}">
        <p14:creationId xmlns:p14="http://schemas.microsoft.com/office/powerpoint/2010/main" val="497815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Gene expression for the monocytes treated by </a:t>
            </a:r>
            <a:r>
              <a:rPr lang="en-GB" dirty="0" err="1"/>
              <a:t>inteferon</a:t>
            </a:r>
            <a:r>
              <a:rPr lang="en-GB" dirty="0"/>
              <a:t>-gamma – proteins</a:t>
            </a:r>
            <a:r>
              <a:rPr lang="en-GB" baseline="0" dirty="0"/>
              <a:t> that help regulated the immune system.</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13</a:t>
            </a:fld>
            <a:endParaRPr lang="en-GB"/>
          </a:p>
        </p:txBody>
      </p:sp>
    </p:spTree>
    <p:extLst>
      <p:ext uri="{BB962C8B-B14F-4D97-AF65-F5344CB8AC3E}">
        <p14:creationId xmlns:p14="http://schemas.microsoft.com/office/powerpoint/2010/main" val="22984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14</a:t>
            </a:fld>
            <a:endParaRPr lang="en-GB"/>
          </a:p>
        </p:txBody>
      </p:sp>
    </p:spTree>
    <p:extLst>
      <p:ext uri="{BB962C8B-B14F-4D97-AF65-F5344CB8AC3E}">
        <p14:creationId xmlns:p14="http://schemas.microsoft.com/office/powerpoint/2010/main" val="3361395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15</a:t>
            </a:fld>
            <a:endParaRPr lang="en-GB"/>
          </a:p>
        </p:txBody>
      </p:sp>
    </p:spTree>
    <p:extLst>
      <p:ext uri="{BB962C8B-B14F-4D97-AF65-F5344CB8AC3E}">
        <p14:creationId xmlns:p14="http://schemas.microsoft.com/office/powerpoint/2010/main" val="2641928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5"/>
          </p:nvPr>
        </p:nvSpPr>
        <p:spPr/>
        <p:txBody>
          <a:bodyPr/>
          <a:lstStyle/>
          <a:p>
            <a:fld id="{00852781-589E-1342-9FF2-F49B87B49D0B}" type="slidenum">
              <a:rPr lang="en-GB" smtClean="0"/>
              <a:t>16</a:t>
            </a:fld>
            <a:endParaRPr lang="en-GB"/>
          </a:p>
        </p:txBody>
      </p:sp>
    </p:spTree>
    <p:extLst>
      <p:ext uri="{BB962C8B-B14F-4D97-AF65-F5344CB8AC3E}">
        <p14:creationId xmlns:p14="http://schemas.microsoft.com/office/powerpoint/2010/main" val="2784276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~15000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17</a:t>
            </a:fld>
            <a:endParaRPr lang="en-GB"/>
          </a:p>
        </p:txBody>
      </p:sp>
    </p:spTree>
    <p:extLst>
      <p:ext uri="{BB962C8B-B14F-4D97-AF65-F5344CB8AC3E}">
        <p14:creationId xmlns:p14="http://schemas.microsoft.com/office/powerpoint/2010/main" val="759544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18</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19</a:t>
            </a:fld>
            <a:endParaRPr lang="en-GB"/>
          </a:p>
        </p:txBody>
      </p:sp>
    </p:spTree>
    <p:extLst>
      <p:ext uri="{BB962C8B-B14F-4D97-AF65-F5344CB8AC3E}">
        <p14:creationId xmlns:p14="http://schemas.microsoft.com/office/powerpoint/2010/main" val="3430538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20</a:t>
            </a:fld>
            <a:endParaRPr lang="en-GB"/>
          </a:p>
        </p:txBody>
      </p:sp>
    </p:spTree>
    <p:extLst>
      <p:ext uri="{BB962C8B-B14F-4D97-AF65-F5344CB8AC3E}">
        <p14:creationId xmlns:p14="http://schemas.microsoft.com/office/powerpoint/2010/main" val="4237289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2</a:t>
            </a:fld>
            <a:endParaRPr lang="en-GB"/>
          </a:p>
        </p:txBody>
      </p:sp>
    </p:spTree>
    <p:extLst>
      <p:ext uri="{BB962C8B-B14F-4D97-AF65-F5344CB8AC3E}">
        <p14:creationId xmlns:p14="http://schemas.microsoft.com/office/powerpoint/2010/main" val="376813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21</a:t>
            </a:fld>
            <a:endParaRPr lang="en-GB"/>
          </a:p>
        </p:txBody>
      </p:sp>
    </p:spTree>
    <p:extLst>
      <p:ext uri="{BB962C8B-B14F-4D97-AF65-F5344CB8AC3E}">
        <p14:creationId xmlns:p14="http://schemas.microsoft.com/office/powerpoint/2010/main" val="2345812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5"/>
          </p:nvPr>
        </p:nvSpPr>
        <p:spPr/>
        <p:txBody>
          <a:bodyPr/>
          <a:lstStyle/>
          <a:p>
            <a:fld id="{00852781-589E-1342-9FF2-F49B87B49D0B}" type="slidenum">
              <a:rPr lang="en-GB" smtClean="0"/>
              <a:t>22</a:t>
            </a:fld>
            <a:endParaRPr lang="en-GB"/>
          </a:p>
        </p:txBody>
      </p:sp>
    </p:spTree>
    <p:extLst>
      <p:ext uri="{BB962C8B-B14F-4D97-AF65-F5344CB8AC3E}">
        <p14:creationId xmlns:p14="http://schemas.microsoft.com/office/powerpoint/2010/main" val="168845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A9471-6C7B-E0DD-F2C2-E703FB586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4F5C9-298B-FAB2-27E8-28DA500958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FDF7A-589D-9688-CEB3-B13EA2A961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6D61956-1211-B566-9AEC-128C1044F79F}"/>
              </a:ext>
            </a:extLst>
          </p:cNvPr>
          <p:cNvSpPr>
            <a:spLocks noGrp="1"/>
          </p:cNvSpPr>
          <p:nvPr>
            <p:ph type="sldNum" sz="quarter" idx="5"/>
          </p:nvPr>
        </p:nvSpPr>
        <p:spPr/>
        <p:txBody>
          <a:bodyPr/>
          <a:lstStyle/>
          <a:p>
            <a:fld id="{00852781-589E-1342-9FF2-F49B87B49D0B}" type="slidenum">
              <a:rPr lang="en-GB" smtClean="0"/>
              <a:t>23</a:t>
            </a:fld>
            <a:endParaRPr lang="en-GB"/>
          </a:p>
        </p:txBody>
      </p:sp>
    </p:spTree>
    <p:extLst>
      <p:ext uri="{BB962C8B-B14F-4D97-AF65-F5344CB8AC3E}">
        <p14:creationId xmlns:p14="http://schemas.microsoft.com/office/powerpoint/2010/main" val="1981005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CFF9A-3482-C945-8B7A-761D3E3DC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68166-6FD1-A6FC-91DE-5399D170A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9D7B0-1EC1-046B-0AE5-BD74FD6D6D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Looking at </a:t>
            </a:r>
            <a:r>
              <a:rPr lang="en-SG" sz="1200" b="0" i="0" u="none" strike="noStrike" kern="1200" dirty="0" err="1">
                <a:solidFill>
                  <a:schemeClr val="tx1"/>
                </a:solidFill>
                <a:effectLst/>
                <a:latin typeface="+mn-lt"/>
                <a:ea typeface="+mn-ea"/>
                <a:cs typeface="+mn-cs"/>
              </a:rPr>
              <a:t>scRNA-seq</a:t>
            </a:r>
            <a:r>
              <a:rPr lang="en-SG" sz="1200" b="0" i="0" u="none" strike="noStrike" kern="1200" dirty="0">
                <a:solidFill>
                  <a:schemeClr val="tx1"/>
                </a:solidFill>
                <a:effectLst/>
                <a:latin typeface="+mn-lt"/>
                <a:ea typeface="+mn-ea"/>
                <a:cs typeface="+mn-cs"/>
              </a:rPr>
              <a:t> from obese mouse tissue. Interesting in difference treatment with </a:t>
            </a:r>
            <a:r>
              <a:rPr lang="en-GB" dirty="0"/>
              <a:t>clodronate has.</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AAF2ADE-4A0C-9CD9-EABD-AD749BD13973}"/>
              </a:ext>
            </a:extLst>
          </p:cNvPr>
          <p:cNvSpPr>
            <a:spLocks noGrp="1"/>
          </p:cNvSpPr>
          <p:nvPr>
            <p:ph type="sldNum" sz="quarter" idx="5"/>
          </p:nvPr>
        </p:nvSpPr>
        <p:spPr/>
        <p:txBody>
          <a:bodyPr/>
          <a:lstStyle/>
          <a:p>
            <a:fld id="{00852781-589E-1342-9FF2-F49B87B49D0B}" type="slidenum">
              <a:rPr lang="en-GB" smtClean="0"/>
              <a:t>24</a:t>
            </a:fld>
            <a:endParaRPr lang="en-GB"/>
          </a:p>
        </p:txBody>
      </p:sp>
    </p:spTree>
    <p:extLst>
      <p:ext uri="{BB962C8B-B14F-4D97-AF65-F5344CB8AC3E}">
        <p14:creationId xmlns:p14="http://schemas.microsoft.com/office/powerpoint/2010/main" val="288754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6BE23-1541-269A-BFEC-BF3899467C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ED12C-27F5-6B98-34B2-4F59D81CF3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EA180-81BB-F426-C8CA-8C55C9C469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Looking at </a:t>
            </a:r>
            <a:r>
              <a:rPr lang="en-SG" sz="1200" b="0" i="0" u="none" strike="noStrike" kern="1200" dirty="0" err="1">
                <a:solidFill>
                  <a:schemeClr val="tx1"/>
                </a:solidFill>
                <a:effectLst/>
                <a:latin typeface="+mn-lt"/>
                <a:ea typeface="+mn-ea"/>
                <a:cs typeface="+mn-cs"/>
              </a:rPr>
              <a:t>scRNA-seq</a:t>
            </a:r>
            <a:r>
              <a:rPr lang="en-SG" sz="1200" b="0" i="0" u="none" strike="noStrike" kern="1200" dirty="0">
                <a:solidFill>
                  <a:schemeClr val="tx1"/>
                </a:solidFill>
                <a:effectLst/>
                <a:latin typeface="+mn-lt"/>
                <a:ea typeface="+mn-ea"/>
                <a:cs typeface="+mn-cs"/>
              </a:rPr>
              <a:t> from obese mouse tissue. Interesting in difference treatment with </a:t>
            </a:r>
            <a:r>
              <a:rPr lang="en-GB" dirty="0"/>
              <a:t>clodronate has.</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B48FF01-42AA-B275-45C1-9D7C00AD7171}"/>
              </a:ext>
            </a:extLst>
          </p:cNvPr>
          <p:cNvSpPr>
            <a:spLocks noGrp="1"/>
          </p:cNvSpPr>
          <p:nvPr>
            <p:ph type="sldNum" sz="quarter" idx="5"/>
          </p:nvPr>
        </p:nvSpPr>
        <p:spPr/>
        <p:txBody>
          <a:bodyPr/>
          <a:lstStyle/>
          <a:p>
            <a:fld id="{00852781-589E-1342-9FF2-F49B87B49D0B}" type="slidenum">
              <a:rPr lang="en-GB" smtClean="0"/>
              <a:t>25</a:t>
            </a:fld>
            <a:endParaRPr lang="en-GB"/>
          </a:p>
        </p:txBody>
      </p:sp>
    </p:spTree>
    <p:extLst>
      <p:ext uri="{BB962C8B-B14F-4D97-AF65-F5344CB8AC3E}">
        <p14:creationId xmlns:p14="http://schemas.microsoft.com/office/powerpoint/2010/main" val="4145943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Brown et al. Arthritis Rheum . 1997</a:t>
            </a:r>
          </a:p>
          <a:p>
            <a:r>
              <a:rPr lang="en-GB" sz="1200" dirty="0" err="1"/>
              <a:t>Ellinghaus</a:t>
            </a:r>
            <a:r>
              <a:rPr lang="en-GB" sz="1200" dirty="0"/>
              <a:t> et al. Nat Genet. 2016</a:t>
            </a:r>
          </a:p>
          <a:p>
            <a:r>
              <a:rPr lang="en-GB" sz="1200" dirty="0"/>
              <a:t>Linda et al. Rheumatology. 2014</a:t>
            </a:r>
          </a:p>
          <a:p>
            <a:r>
              <a:rPr lang="en-GB" sz="1200" dirty="0" err="1"/>
              <a:t>Palla</a:t>
            </a:r>
            <a:r>
              <a:rPr lang="en-GB" sz="1200" dirty="0"/>
              <a:t> et al. </a:t>
            </a:r>
            <a:r>
              <a:rPr lang="en-GB" sz="1200" dirty="0" err="1"/>
              <a:t>Clin</a:t>
            </a:r>
            <a:r>
              <a:rPr lang="en-GB" sz="1200" dirty="0"/>
              <a:t> </a:t>
            </a:r>
            <a:r>
              <a:rPr lang="en-GB" sz="1200" dirty="0" err="1"/>
              <a:t>Exp</a:t>
            </a:r>
            <a:r>
              <a:rPr lang="en-GB" sz="1200" dirty="0"/>
              <a:t> </a:t>
            </a:r>
            <a:r>
              <a:rPr lang="en-GB" sz="1200" dirty="0" err="1"/>
              <a:t>Rheumatol</a:t>
            </a:r>
            <a:r>
              <a:rPr lang="en-GB" sz="1200" dirty="0"/>
              <a:t>. 2012</a:t>
            </a:r>
          </a:p>
          <a:p>
            <a:r>
              <a:rPr lang="en-GB" sz="1200" dirty="0"/>
              <a:t>Pedersen et al. </a:t>
            </a:r>
            <a:r>
              <a:rPr lang="en-GB" sz="1200" dirty="0" err="1"/>
              <a:t>Scand</a:t>
            </a:r>
            <a:r>
              <a:rPr lang="en-GB" sz="1200" dirty="0"/>
              <a:t> J </a:t>
            </a:r>
            <a:r>
              <a:rPr lang="en-GB" sz="1200" dirty="0" err="1"/>
              <a:t>Rheumatol</a:t>
            </a:r>
            <a:r>
              <a:rPr lang="en-GB" sz="1200" dirty="0"/>
              <a:t>. 2008</a:t>
            </a:r>
          </a:p>
          <a:p>
            <a:r>
              <a:rPr lang="en-GB" sz="1200" dirty="0"/>
              <a:t>Raychaudhuri &amp; </a:t>
            </a:r>
            <a:r>
              <a:rPr lang="en-GB" sz="1200" dirty="0" err="1"/>
              <a:t>Deodhar</a:t>
            </a:r>
            <a:r>
              <a:rPr lang="en-GB" sz="1200" dirty="0"/>
              <a:t> . J </a:t>
            </a:r>
            <a:r>
              <a:rPr lang="en-GB" sz="1200" dirty="0" err="1"/>
              <a:t>Autoimmun</a:t>
            </a:r>
            <a:r>
              <a:rPr lang="en-GB" sz="1200" dirty="0"/>
              <a:t>. 2014</a:t>
            </a:r>
          </a:p>
          <a:p>
            <a:endParaRPr lang="en-GB" sz="1200" dirty="0"/>
          </a:p>
        </p:txBody>
      </p:sp>
      <p:sp>
        <p:nvSpPr>
          <p:cNvPr id="4" name="Slide Number Placeholder 3"/>
          <p:cNvSpPr>
            <a:spLocks noGrp="1"/>
          </p:cNvSpPr>
          <p:nvPr>
            <p:ph type="sldNum" sz="quarter" idx="5"/>
          </p:nvPr>
        </p:nvSpPr>
        <p:spPr/>
        <p:txBody>
          <a:bodyPr/>
          <a:lstStyle/>
          <a:p>
            <a:fld id="{00852781-589E-1342-9FF2-F49B87B49D0B}" type="slidenum">
              <a:rPr lang="en-GB" smtClean="0"/>
              <a:t>3</a:t>
            </a:fld>
            <a:endParaRPr lang="en-GB"/>
          </a:p>
        </p:txBody>
      </p:sp>
    </p:spTree>
    <p:extLst>
      <p:ext uri="{BB962C8B-B14F-4D97-AF65-F5344CB8AC3E}">
        <p14:creationId xmlns:p14="http://schemas.microsoft.com/office/powerpoint/2010/main" val="278356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Stem cells could be differentiated into other cell types down the line</a:t>
            </a:r>
          </a:p>
          <a:p>
            <a:endParaRPr lang="en-GB" baseline="0" dirty="0"/>
          </a:p>
          <a:p>
            <a:r>
              <a:rPr lang="en-CA" sz="1200" kern="1200" dirty="0">
                <a:solidFill>
                  <a:schemeClr val="tx1"/>
                </a:solidFill>
                <a:effectLst/>
                <a:latin typeface="+mn-lt"/>
                <a:ea typeface="+mn-ea"/>
                <a:cs typeface="+mn-cs"/>
              </a:rPr>
              <a:t>Monocytes are the precursors for macrophages and dendritic cells, which are all involved in antigen presentation. Studies have found that monocytes in arthritis patients exhibit an upregulation of genes involved in essential inflammation pathways (101–103). One study used label-free quantitative expression profiling to examine protein expression (103). They noted upregulation in AS monocytes in proteins involved in leukocyte recruitment, and important signalling pathways such as, VEGF, JAK/STAT, and toll-like receptor (TLR). Moreover, there was shown to be an upregulation of genes in the ubiquitin proteasome pathway (UPP) in AS monocytes (103). This pathway is involved in the formation of peptides to be presented by HLA </a:t>
            </a:r>
            <a:r>
              <a:rPr lang="en-CA" sz="1200" kern="1200" dirty="0" err="1">
                <a:solidFill>
                  <a:schemeClr val="tx1"/>
                </a:solidFill>
                <a:effectLst/>
                <a:latin typeface="+mn-lt"/>
                <a:ea typeface="+mn-ea"/>
                <a:cs typeface="+mn-cs"/>
              </a:rPr>
              <a:t>ClassI</a:t>
            </a:r>
            <a:r>
              <a:rPr lang="en-CA" sz="1200" kern="1200" dirty="0">
                <a:solidFill>
                  <a:schemeClr val="tx1"/>
                </a:solidFill>
                <a:effectLst/>
                <a:latin typeface="+mn-lt"/>
                <a:ea typeface="+mn-ea"/>
                <a:cs typeface="+mn-cs"/>
              </a:rPr>
              <a:t> proteins, like HLA-B27. </a:t>
            </a:r>
            <a:endParaRPr lang="en-GB" baseline="0" dirty="0"/>
          </a:p>
          <a:p>
            <a:endParaRPr lang="en-GB" baseline="0" dirty="0"/>
          </a:p>
          <a:p>
            <a:r>
              <a:rPr lang="en-GB" sz="1200" b="0" i="0" u="none" strike="noStrike" kern="1200" baseline="0" dirty="0">
                <a:solidFill>
                  <a:schemeClr val="tx1"/>
                </a:solidFill>
                <a:latin typeface="+mn-lt"/>
                <a:ea typeface="+mn-ea"/>
                <a:cs typeface="+mn-cs"/>
              </a:rPr>
              <a:t>One theory of AS pathogenesis, known as the arthritogenic</a:t>
            </a:r>
          </a:p>
          <a:p>
            <a:r>
              <a:rPr lang="en-GB" sz="1200" b="0" i="0" u="none" strike="noStrike" kern="1200" baseline="0" dirty="0">
                <a:solidFill>
                  <a:schemeClr val="tx1"/>
                </a:solidFill>
                <a:latin typeface="+mn-lt"/>
                <a:ea typeface="+mn-ea"/>
                <a:cs typeface="+mn-cs"/>
              </a:rPr>
              <a:t>peptide hypothesis, relies on the involvement of CD8þT cells</a:t>
            </a:r>
          </a:p>
          <a:p>
            <a:r>
              <a:rPr lang="en-GB" sz="1200" b="0" i="0" u="none" strike="noStrike" kern="1200" baseline="0" dirty="0">
                <a:solidFill>
                  <a:schemeClr val="tx1"/>
                </a:solidFill>
                <a:latin typeface="+mn-lt"/>
                <a:ea typeface="+mn-ea"/>
                <a:cs typeface="+mn-cs"/>
              </a:rPr>
              <a:t>[99, 100]. This hypothesis suggests that the self-peptides displayed</a:t>
            </a:r>
          </a:p>
          <a:p>
            <a:r>
              <a:rPr lang="en-GB" sz="1200" b="0" i="0" u="none" strike="noStrike" kern="1200" baseline="0" dirty="0">
                <a:solidFill>
                  <a:schemeClr val="tx1"/>
                </a:solidFill>
                <a:latin typeface="+mn-lt"/>
                <a:ea typeface="+mn-ea"/>
                <a:cs typeface="+mn-cs"/>
              </a:rPr>
              <a:t>by HLA-B27 bear a resemblance to peptides produced by</a:t>
            </a:r>
          </a:p>
          <a:p>
            <a:r>
              <a:rPr lang="en-GB" sz="1200" b="0" i="0" u="none" strike="noStrike" kern="1200" baseline="0" dirty="0">
                <a:solidFill>
                  <a:schemeClr val="tx1"/>
                </a:solidFill>
                <a:latin typeface="+mn-lt"/>
                <a:ea typeface="+mn-ea"/>
                <a:cs typeface="+mn-cs"/>
              </a:rPr>
              <a:t>foreign microbes and become the target of autoreactive CD8þT</a:t>
            </a:r>
          </a:p>
          <a:p>
            <a:r>
              <a:rPr lang="en-GB" sz="1200" b="0" i="0" u="none" strike="noStrike" kern="1200" baseline="0" dirty="0">
                <a:solidFill>
                  <a:schemeClr val="tx1"/>
                </a:solidFill>
                <a:latin typeface="+mn-lt"/>
                <a:ea typeface="+mn-ea"/>
                <a:cs typeface="+mn-cs"/>
              </a:rPr>
              <a:t>cells. These cells then initiate an immune response and inflammation</a:t>
            </a:r>
          </a:p>
          <a:p>
            <a:r>
              <a:rPr lang="en-GB" sz="1200" b="0" i="0" u="none" strike="noStrike" kern="1200" baseline="0" dirty="0">
                <a:solidFill>
                  <a:schemeClr val="tx1"/>
                </a:solidFill>
                <a:latin typeface="+mn-lt"/>
                <a:ea typeface="+mn-ea"/>
                <a:cs typeface="+mn-cs"/>
              </a:rPr>
              <a:t>ensues.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Moreover, it was found that CD4þT cells express</a:t>
            </a:r>
          </a:p>
          <a:p>
            <a:r>
              <a:rPr lang="en-GB" sz="1200" b="0" i="0" u="none" strike="noStrike" kern="1200" baseline="0" dirty="0">
                <a:solidFill>
                  <a:schemeClr val="tx1"/>
                </a:solidFill>
                <a:latin typeface="+mn-lt"/>
                <a:ea typeface="+mn-ea"/>
                <a:cs typeface="+mn-cs"/>
              </a:rPr>
              <a:t>KIR3DL2, which is a receptor that recognizes homodimers</a:t>
            </a:r>
          </a:p>
          <a:p>
            <a:r>
              <a:rPr lang="en-GB" sz="1200" b="0" i="0" u="none" strike="noStrike" kern="1200" baseline="0" dirty="0">
                <a:solidFill>
                  <a:schemeClr val="tx1"/>
                </a:solidFill>
                <a:latin typeface="+mn-lt"/>
                <a:ea typeface="+mn-ea"/>
                <a:cs typeface="+mn-cs"/>
              </a:rPr>
              <a:t>of HLA-B27 but does not recognize heterodimers of HLA-B27</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binding of KIR3DL2 to HLA-B27 homodimers could</a:t>
            </a:r>
          </a:p>
          <a:p>
            <a:r>
              <a:rPr lang="en-GB" sz="1200" b="0" i="0" u="none" strike="noStrike" kern="1200" baseline="0" dirty="0">
                <a:solidFill>
                  <a:schemeClr val="tx1"/>
                </a:solidFill>
                <a:latin typeface="+mn-lt"/>
                <a:ea typeface="+mn-ea"/>
                <a:cs typeface="+mn-cs"/>
              </a:rPr>
              <a:t>trigger an immune response and lead to inflammation, and it is</a:t>
            </a:r>
          </a:p>
          <a:p>
            <a:r>
              <a:rPr lang="en-GB" sz="1200" b="0" i="0" u="none" strike="noStrike" kern="1200" baseline="0" dirty="0">
                <a:solidFill>
                  <a:schemeClr val="tx1"/>
                </a:solidFill>
                <a:latin typeface="+mn-lt"/>
                <a:ea typeface="+mn-ea"/>
                <a:cs typeface="+mn-cs"/>
              </a:rPr>
              <a:t>also suggested that binding triggers Th17 responses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Monocytes in </a:t>
            </a:r>
            <a:r>
              <a:rPr lang="en-GB" sz="1200" b="0" i="0" u="none" strike="noStrike" kern="1200" baseline="0" dirty="0" err="1">
                <a:solidFill>
                  <a:schemeClr val="tx1"/>
                </a:solidFill>
                <a:latin typeface="+mn-lt"/>
                <a:ea typeface="+mn-ea"/>
                <a:cs typeface="+mn-cs"/>
              </a:rPr>
              <a:t>spondyloarthritis</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patients exhibit an upregulation of genes involved in</a:t>
            </a:r>
          </a:p>
          <a:p>
            <a:r>
              <a:rPr lang="en-GB" sz="1200" b="0" i="0" u="none" strike="noStrike" kern="1200" baseline="0" dirty="0">
                <a:solidFill>
                  <a:schemeClr val="tx1"/>
                </a:solidFill>
                <a:latin typeface="+mn-lt"/>
                <a:ea typeface="+mn-ea"/>
                <a:cs typeface="+mn-cs"/>
              </a:rPr>
              <a:t>essential inflammation pathways.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4</a:t>
            </a:fld>
            <a:endParaRPr lang="en-GB"/>
          </a:p>
        </p:txBody>
      </p:sp>
    </p:spTree>
    <p:extLst>
      <p:ext uri="{BB962C8B-B14F-4D97-AF65-F5344CB8AC3E}">
        <p14:creationId xmlns:p14="http://schemas.microsoft.com/office/powerpoint/2010/main" val="249339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experimentally validated</a:t>
            </a:r>
          </a:p>
        </p:txBody>
      </p:sp>
      <p:sp>
        <p:nvSpPr>
          <p:cNvPr id="4" name="Slide Number Placeholder 3"/>
          <p:cNvSpPr>
            <a:spLocks noGrp="1"/>
          </p:cNvSpPr>
          <p:nvPr>
            <p:ph type="sldNum" sz="quarter" idx="5"/>
          </p:nvPr>
        </p:nvSpPr>
        <p:spPr/>
        <p:txBody>
          <a:bodyPr/>
          <a:lstStyle/>
          <a:p>
            <a:fld id="{00852781-589E-1342-9FF2-F49B87B49D0B}" type="slidenum">
              <a:rPr lang="en-GB" smtClean="0"/>
              <a:t>5</a:t>
            </a:fld>
            <a:endParaRPr lang="en-GB"/>
          </a:p>
        </p:txBody>
      </p:sp>
    </p:spTree>
    <p:extLst>
      <p:ext uri="{BB962C8B-B14F-4D97-AF65-F5344CB8AC3E}">
        <p14:creationId xmlns:p14="http://schemas.microsoft.com/office/powerpoint/2010/main" val="359972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6</a:t>
            </a:fld>
            <a:endParaRPr lang="en-GB"/>
          </a:p>
        </p:txBody>
      </p:sp>
    </p:spTree>
    <p:extLst>
      <p:ext uri="{BB962C8B-B14F-4D97-AF65-F5344CB8AC3E}">
        <p14:creationId xmlns:p14="http://schemas.microsoft.com/office/powerpoint/2010/main" val="203794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7</a:t>
            </a:fld>
            <a:endParaRPr lang="en-GB"/>
          </a:p>
        </p:txBody>
      </p:sp>
    </p:spTree>
    <p:extLst>
      <p:ext uri="{BB962C8B-B14F-4D97-AF65-F5344CB8AC3E}">
        <p14:creationId xmlns:p14="http://schemas.microsoft.com/office/powerpoint/2010/main" val="315798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8</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Quantitative PCR (qPCR)</a:t>
            </a:r>
          </a:p>
          <a:p>
            <a:r>
              <a:rPr lang="en-GB" dirty="0"/>
              <a:t>qPCR, also known as </a:t>
            </a:r>
            <a:r>
              <a:rPr lang="en-GB" b="1" dirty="0"/>
              <a:t>real-time PCR</a:t>
            </a:r>
            <a:r>
              <a:rPr lang="en-GB" dirty="0"/>
              <a:t>, is a highly sensitive and specific method used to measure gene expression levels by quantifying the amount of a target nucleic acid (usually mRNA, converted into cDNA). It is a variation of PCR that allows real-time monitoring of the amplification process.</a:t>
            </a:r>
          </a:p>
          <a:p>
            <a:r>
              <a:rPr lang="en-GB" b="1" dirty="0"/>
              <a:t>Key Steps:</a:t>
            </a:r>
          </a:p>
          <a:p>
            <a:pPr>
              <a:buFont typeface="+mj-lt"/>
              <a:buAutoNum type="arabicPeriod"/>
            </a:pPr>
            <a:r>
              <a:rPr lang="en-GB" b="1" dirty="0"/>
              <a:t>RNA Isolation</a:t>
            </a:r>
            <a:r>
              <a:rPr lang="en-GB" dirty="0"/>
              <a:t>: Extract total RNA from the sample.</a:t>
            </a:r>
          </a:p>
          <a:p>
            <a:pPr>
              <a:buFont typeface="+mj-lt"/>
              <a:buAutoNum type="arabicPeriod"/>
            </a:pPr>
            <a:r>
              <a:rPr lang="en-GB" b="1" dirty="0"/>
              <a:t>Reverse Transcription</a:t>
            </a:r>
            <a:r>
              <a:rPr lang="en-GB" dirty="0"/>
              <a:t>: Convert mRNA into complementary DNA (cDNA).</a:t>
            </a:r>
          </a:p>
          <a:p>
            <a:pPr>
              <a:buFont typeface="+mj-lt"/>
              <a:buAutoNum type="arabicPeriod"/>
            </a:pPr>
            <a:r>
              <a:rPr lang="en-GB" b="1" dirty="0"/>
              <a:t>PCR Amplification</a:t>
            </a:r>
            <a:r>
              <a:rPr lang="en-GB" dirty="0"/>
              <a:t>: Use primers specific to the gene of interest and a fluorescent dye (e.g., SYBR Green or TaqMan probes) to amplify the cDNA and measure its quantity in real time.</a:t>
            </a:r>
          </a:p>
          <a:p>
            <a:pPr>
              <a:buFont typeface="+mj-lt"/>
              <a:buAutoNum type="arabicPeriod"/>
            </a:pPr>
            <a:r>
              <a:rPr lang="en-GB" b="1" dirty="0"/>
              <a:t>Quantification</a:t>
            </a:r>
            <a:r>
              <a:rPr lang="en-GB" dirty="0"/>
              <a:t>: The fluorescent signal increases as the PCR product accumulates, and the cycle at which fluorescence reaches a threshold (Ct value) is used to calculate gene expression levels.</a:t>
            </a:r>
          </a:p>
          <a:p>
            <a:r>
              <a:rPr lang="en-GB" b="1" dirty="0"/>
              <a:t>Key Features:</a:t>
            </a:r>
          </a:p>
          <a:p>
            <a:pPr>
              <a:buFont typeface="Arial" panose="020B0604020202020204" pitchFamily="34" charset="0"/>
              <a:buChar char="•"/>
            </a:pPr>
            <a:r>
              <a:rPr lang="en-GB" b="1" dirty="0"/>
              <a:t>Sensitivity</a:t>
            </a:r>
            <a:r>
              <a:rPr lang="en-GB" dirty="0"/>
              <a:t>: Can detect very low levels of gene expression.</a:t>
            </a:r>
          </a:p>
          <a:p>
            <a:pPr>
              <a:buFont typeface="Arial" panose="020B0604020202020204" pitchFamily="34" charset="0"/>
              <a:buChar char="•"/>
            </a:pPr>
            <a:r>
              <a:rPr lang="en-GB" b="1" dirty="0"/>
              <a:t>Specificity</a:t>
            </a:r>
            <a:r>
              <a:rPr lang="en-GB" dirty="0"/>
              <a:t>: Highly specific to the target gene due to the use of specific primers.</a:t>
            </a:r>
          </a:p>
          <a:p>
            <a:pPr>
              <a:buFont typeface="Arial" panose="020B0604020202020204" pitchFamily="34" charset="0"/>
              <a:buChar char="•"/>
            </a:pPr>
            <a:r>
              <a:rPr lang="en-GB" b="1" dirty="0"/>
              <a:t>Quantitative</a:t>
            </a:r>
            <a:r>
              <a:rPr lang="en-GB" dirty="0"/>
              <a:t>: Provides precise quantification of gene expression levels, often normalized to housekeeping genes (e.g., GAPDH or </a:t>
            </a:r>
            <a:r>
              <a:rPr lang="el-GR" dirty="0"/>
              <a:t>β-</a:t>
            </a:r>
            <a:r>
              <a:rPr lang="en-GB" dirty="0"/>
              <a:t>actin).</a:t>
            </a:r>
          </a:p>
          <a:p>
            <a:r>
              <a:rPr lang="en-GB" b="1" dirty="0"/>
              <a:t>Advantages:</a:t>
            </a:r>
          </a:p>
          <a:p>
            <a:pPr>
              <a:buFont typeface="Arial" panose="020B0604020202020204" pitchFamily="34" charset="0"/>
              <a:buChar char="•"/>
            </a:pPr>
            <a:r>
              <a:rPr lang="en-GB" dirty="0"/>
              <a:t>High sensitivity and specificity.</a:t>
            </a:r>
          </a:p>
          <a:p>
            <a:pPr>
              <a:buFont typeface="Arial" panose="020B0604020202020204" pitchFamily="34" charset="0"/>
              <a:buChar char="•"/>
            </a:pPr>
            <a:r>
              <a:rPr lang="en-GB" dirty="0"/>
              <a:t>Suitable for low-expression genes.</a:t>
            </a:r>
          </a:p>
          <a:p>
            <a:pPr>
              <a:buFont typeface="Arial" panose="020B0604020202020204" pitchFamily="34" charset="0"/>
              <a:buChar char="•"/>
            </a:pPr>
            <a:r>
              <a:rPr lang="en-GB" dirty="0"/>
              <a:t>Relatively low cost for a small number of genes.</a:t>
            </a:r>
          </a:p>
          <a:p>
            <a:r>
              <a:rPr lang="en-GB" b="1" dirty="0"/>
              <a:t>Limitations:</a:t>
            </a:r>
          </a:p>
          <a:p>
            <a:pPr>
              <a:buFont typeface="Arial" panose="020B0604020202020204" pitchFamily="34" charset="0"/>
              <a:buChar char="•"/>
            </a:pPr>
            <a:r>
              <a:rPr lang="en-GB" dirty="0"/>
              <a:t>Limited throughput: Can only measure a few genes at a time.</a:t>
            </a:r>
          </a:p>
          <a:p>
            <a:pPr>
              <a:buFont typeface="Arial" panose="020B0604020202020204" pitchFamily="34" charset="0"/>
              <a:buChar char="•"/>
            </a:pPr>
            <a:r>
              <a:rPr lang="en-GB" dirty="0"/>
              <a:t>Requires prior knowledge of the gene sequence for primer design.</a:t>
            </a:r>
          </a:p>
          <a:p>
            <a:pPr>
              <a:buFont typeface="Arial" panose="020B0604020202020204" pitchFamily="34" charset="0"/>
              <a:buChar char="•"/>
            </a:pPr>
            <a:r>
              <a:rPr lang="en-GB" dirty="0"/>
              <a:t>Relative quantification depends on reference genes.</a:t>
            </a:r>
          </a:p>
          <a:p>
            <a:r>
              <a:rPr lang="en-GB" b="1" dirty="0"/>
              <a:t>Common Use Cases:</a:t>
            </a:r>
          </a:p>
          <a:p>
            <a:pPr>
              <a:buFont typeface="Arial" panose="020B0604020202020204" pitchFamily="34" charset="0"/>
              <a:buChar char="•"/>
            </a:pPr>
            <a:r>
              <a:rPr lang="en-GB" dirty="0"/>
              <a:t>Validation of gene expression changes found in broader studies (e.g., microarray or RNA-</a:t>
            </a:r>
            <a:r>
              <a:rPr lang="en-GB" dirty="0" err="1"/>
              <a:t>seq</a:t>
            </a:r>
            <a:r>
              <a:rPr lang="en-GB" dirty="0"/>
              <a:t>).</a:t>
            </a:r>
          </a:p>
          <a:p>
            <a:pPr>
              <a:buFont typeface="Arial" panose="020B0604020202020204" pitchFamily="34" charset="0"/>
              <a:buChar char="•"/>
            </a:pPr>
            <a:r>
              <a:rPr lang="en-GB" dirty="0"/>
              <a:t>Measuring the expression of specific genes in targeted studies (e.g., biomarkers).</a:t>
            </a:r>
          </a:p>
          <a:p>
            <a:r>
              <a:rPr lang="en-GB" b="1" dirty="0"/>
              <a:t>2. Next-Generation Sequencing (NGS) – RNA Sequencing (RNA-</a:t>
            </a:r>
            <a:r>
              <a:rPr lang="en-GB" b="1" dirty="0" err="1"/>
              <a:t>seq</a:t>
            </a:r>
            <a:r>
              <a:rPr lang="en-GB" b="1" dirty="0"/>
              <a:t>)</a:t>
            </a:r>
          </a:p>
          <a:p>
            <a:r>
              <a:rPr lang="en-GB" dirty="0"/>
              <a:t>RNA-</a:t>
            </a:r>
            <a:r>
              <a:rPr lang="en-GB" dirty="0" err="1"/>
              <a:t>seq</a:t>
            </a:r>
            <a:r>
              <a:rPr lang="en-GB" dirty="0"/>
              <a:t> is a high-throughput sequencing method that provides a comprehensive view of the entire transcriptome. It allows for both qualitative and quantitative analysis of gene expression.</a:t>
            </a:r>
          </a:p>
          <a:p>
            <a:r>
              <a:rPr lang="en-GB" b="1" dirty="0"/>
              <a:t>Key Steps:</a:t>
            </a:r>
          </a:p>
          <a:p>
            <a:pPr>
              <a:buFont typeface="+mj-lt"/>
              <a:buAutoNum type="arabicPeriod"/>
            </a:pPr>
            <a:r>
              <a:rPr lang="en-GB" b="1" dirty="0"/>
              <a:t>RNA Isolation</a:t>
            </a:r>
            <a:r>
              <a:rPr lang="en-GB" dirty="0"/>
              <a:t>: Extract total RNA or enrich for mRNA (poly-A selection or ribosomal RNA depletion).</a:t>
            </a:r>
          </a:p>
          <a:p>
            <a:pPr>
              <a:buFont typeface="+mj-lt"/>
              <a:buAutoNum type="arabicPeriod"/>
            </a:pPr>
            <a:r>
              <a:rPr lang="en-GB" b="1" dirty="0"/>
              <a:t>Library Preparation</a:t>
            </a:r>
            <a:r>
              <a:rPr lang="en-GB" dirty="0"/>
              <a:t>: Convert RNA into a library of cDNA fragments, add adapters, and prepare for sequencing.</a:t>
            </a:r>
          </a:p>
          <a:p>
            <a:pPr>
              <a:buFont typeface="+mj-lt"/>
              <a:buAutoNum type="arabicPeriod"/>
            </a:pPr>
            <a:r>
              <a:rPr lang="en-GB" b="1" dirty="0"/>
              <a:t>Sequencing</a:t>
            </a:r>
            <a:r>
              <a:rPr lang="en-GB" dirty="0"/>
              <a:t>: Use an NGS platform (e.g., Illumina, PacBio) to sequence the cDNA fragments.</a:t>
            </a:r>
          </a:p>
          <a:p>
            <a:pPr>
              <a:buFont typeface="+mj-lt"/>
              <a:buAutoNum type="arabicPeriod"/>
            </a:pPr>
            <a:r>
              <a:rPr lang="en-GB" b="1" dirty="0"/>
              <a:t>Data Analysis</a:t>
            </a:r>
            <a:r>
              <a:rPr lang="en-GB" dirty="0"/>
              <a:t>: Align the sequence reads to a reference genome or transcriptome, count reads mapped to each gene, and quantify gene expression levels.</a:t>
            </a:r>
          </a:p>
          <a:p>
            <a:r>
              <a:rPr lang="en-GB" b="1" dirty="0"/>
              <a:t>Key Features:</a:t>
            </a:r>
          </a:p>
          <a:p>
            <a:pPr>
              <a:buFont typeface="Arial" panose="020B0604020202020204" pitchFamily="34" charset="0"/>
              <a:buChar char="•"/>
            </a:pPr>
            <a:r>
              <a:rPr lang="en-GB" b="1" dirty="0"/>
              <a:t>Unbiased</a:t>
            </a:r>
            <a:r>
              <a:rPr lang="en-GB" dirty="0"/>
              <a:t>: Detects both known and novel transcripts, including splicing variants, non-coding RNAs, and previously unknown genes.</a:t>
            </a:r>
          </a:p>
          <a:p>
            <a:pPr>
              <a:buFont typeface="Arial" panose="020B0604020202020204" pitchFamily="34" charset="0"/>
              <a:buChar char="•"/>
            </a:pPr>
            <a:r>
              <a:rPr lang="en-GB" b="1" dirty="0"/>
              <a:t>Quantitative</a:t>
            </a:r>
            <a:r>
              <a:rPr lang="en-GB" dirty="0"/>
              <a:t>: Expression levels are measured based on the number of reads mapped to each gene, reported as FPKM (Fragments Per Kilobase of transcript per Million mapped reads) or TPM (Transcripts Per Million).</a:t>
            </a:r>
          </a:p>
          <a:p>
            <a:pPr>
              <a:buFont typeface="Arial" panose="020B0604020202020204" pitchFamily="34" charset="0"/>
              <a:buChar char="•"/>
            </a:pPr>
            <a:r>
              <a:rPr lang="en-GB" b="1" dirty="0"/>
              <a:t>Depth and Breadth</a:t>
            </a:r>
            <a:r>
              <a:rPr lang="en-GB" dirty="0"/>
              <a:t>: Provides information on a wide range of expression levels, from highly to lowly expressed genes.</a:t>
            </a:r>
          </a:p>
          <a:p>
            <a:r>
              <a:rPr lang="en-GB" b="1" dirty="0"/>
              <a:t>Advantages:</a:t>
            </a:r>
          </a:p>
          <a:p>
            <a:pPr>
              <a:buFont typeface="Arial" panose="020B0604020202020204" pitchFamily="34" charset="0"/>
              <a:buChar char="•"/>
            </a:pPr>
            <a:r>
              <a:rPr lang="en-GB" dirty="0"/>
              <a:t>Provides a complete view of the transcriptome.</a:t>
            </a:r>
          </a:p>
          <a:p>
            <a:pPr>
              <a:buFont typeface="Arial" panose="020B0604020202020204" pitchFamily="34" charset="0"/>
              <a:buChar char="•"/>
            </a:pPr>
            <a:r>
              <a:rPr lang="en-GB" dirty="0"/>
              <a:t>High throughput, allowing analysis of thousands of genes simultaneously.</a:t>
            </a:r>
          </a:p>
          <a:p>
            <a:pPr>
              <a:buFont typeface="Arial" panose="020B0604020202020204" pitchFamily="34" charset="0"/>
              <a:buChar char="•"/>
            </a:pPr>
            <a:r>
              <a:rPr lang="en-GB" dirty="0"/>
              <a:t>Can detect novel transcripts and alternative splicing events.</a:t>
            </a:r>
          </a:p>
          <a:p>
            <a:pPr>
              <a:buFont typeface="Arial" panose="020B0604020202020204" pitchFamily="34" charset="0"/>
              <a:buChar char="•"/>
            </a:pPr>
            <a:r>
              <a:rPr lang="en-GB" dirty="0"/>
              <a:t>Can measure allele-specific expression and RNA editing.</a:t>
            </a:r>
          </a:p>
          <a:p>
            <a:r>
              <a:rPr lang="en-GB" b="1" dirty="0"/>
              <a:t>Limitations:</a:t>
            </a:r>
          </a:p>
          <a:p>
            <a:pPr>
              <a:buFont typeface="Arial" panose="020B0604020202020204" pitchFamily="34" charset="0"/>
              <a:buChar char="•"/>
            </a:pPr>
            <a:r>
              <a:rPr lang="en-GB" dirty="0"/>
              <a:t>Higher cost and more complex data analysis compared to qPCR and microarrays.</a:t>
            </a:r>
          </a:p>
          <a:p>
            <a:pPr>
              <a:buFont typeface="Arial" panose="020B0604020202020204" pitchFamily="34" charset="0"/>
              <a:buChar char="•"/>
            </a:pPr>
            <a:r>
              <a:rPr lang="en-GB" dirty="0"/>
              <a:t>Requires significant computational resources for data analysis.</a:t>
            </a:r>
          </a:p>
          <a:p>
            <a:pPr>
              <a:buFont typeface="Arial" panose="020B0604020202020204" pitchFamily="34" charset="0"/>
              <a:buChar char="•"/>
            </a:pPr>
            <a:r>
              <a:rPr lang="en-GB" dirty="0"/>
              <a:t>May require a high depth of sequencing for low-abundance transcripts.</a:t>
            </a:r>
          </a:p>
          <a:p>
            <a:r>
              <a:rPr lang="en-GB" b="1" dirty="0"/>
              <a:t>Common Use Cases:</a:t>
            </a:r>
          </a:p>
          <a:p>
            <a:pPr>
              <a:buFont typeface="Arial" panose="020B0604020202020204" pitchFamily="34" charset="0"/>
              <a:buChar char="•"/>
            </a:pPr>
            <a:r>
              <a:rPr lang="en-GB" dirty="0"/>
              <a:t>Global transcriptome profiling in various conditions (e.g., cancer studies, developmental biology).</a:t>
            </a:r>
          </a:p>
          <a:p>
            <a:pPr>
              <a:buFont typeface="Arial" panose="020B0604020202020204" pitchFamily="34" charset="0"/>
              <a:buChar char="•"/>
            </a:pPr>
            <a:r>
              <a:rPr lang="en-GB" dirty="0"/>
              <a:t>Discovery of novel transcripts and alternative splicing events.</a:t>
            </a:r>
          </a:p>
          <a:p>
            <a:pPr>
              <a:buFont typeface="Arial" panose="020B0604020202020204" pitchFamily="34" charset="0"/>
              <a:buChar char="•"/>
            </a:pPr>
            <a:r>
              <a:rPr lang="en-GB" dirty="0"/>
              <a:t>Differential gene expression analysis between conditions.</a:t>
            </a:r>
          </a:p>
          <a:p>
            <a:r>
              <a:rPr lang="en-GB" b="1" dirty="0"/>
              <a:t>3. Microarrays</a:t>
            </a:r>
          </a:p>
          <a:p>
            <a:r>
              <a:rPr lang="en-GB" dirty="0"/>
              <a:t>Microarrays are a hybridization-based technology used to measure the expression of thousands of genes simultaneously. They rely on the hybridization of cDNA from the sample to probes on a solid surface, which represent known genes or transcripts.</a:t>
            </a:r>
          </a:p>
          <a:p>
            <a:r>
              <a:rPr lang="en-GB" b="1" dirty="0"/>
              <a:t>Key Steps:</a:t>
            </a:r>
          </a:p>
          <a:p>
            <a:pPr>
              <a:buFont typeface="+mj-lt"/>
              <a:buAutoNum type="arabicPeriod"/>
            </a:pPr>
            <a:r>
              <a:rPr lang="en-GB" b="1" dirty="0"/>
              <a:t>RNA Isolation</a:t>
            </a:r>
            <a:r>
              <a:rPr lang="en-GB" dirty="0"/>
              <a:t>: Extract total RNA from the sample.</a:t>
            </a:r>
          </a:p>
          <a:p>
            <a:pPr>
              <a:buFont typeface="+mj-lt"/>
              <a:buAutoNum type="arabicPeriod"/>
            </a:pPr>
            <a:r>
              <a:rPr lang="en-GB" b="1" dirty="0"/>
              <a:t>cDNA Synthesis and </a:t>
            </a:r>
            <a:r>
              <a:rPr lang="en-GB" b="1" dirty="0" err="1"/>
              <a:t>Labeling</a:t>
            </a:r>
            <a:r>
              <a:rPr lang="en-GB" dirty="0"/>
              <a:t>: Convert RNA into cDNA and label it with a fluorescent dye.</a:t>
            </a:r>
          </a:p>
          <a:p>
            <a:pPr>
              <a:buFont typeface="+mj-lt"/>
              <a:buAutoNum type="arabicPeriod"/>
            </a:pPr>
            <a:r>
              <a:rPr lang="en-GB" b="1" dirty="0"/>
              <a:t>Hybridization</a:t>
            </a:r>
            <a:r>
              <a:rPr lang="en-GB" dirty="0"/>
              <a:t>: Hybridize the </a:t>
            </a:r>
            <a:r>
              <a:rPr lang="en-GB" dirty="0" err="1"/>
              <a:t>labeled</a:t>
            </a:r>
            <a:r>
              <a:rPr lang="en-GB" dirty="0"/>
              <a:t> cDNA to a microarray chip containing thousands of DNA probes.</a:t>
            </a:r>
          </a:p>
          <a:p>
            <a:pPr>
              <a:buFont typeface="+mj-lt"/>
              <a:buAutoNum type="arabicPeriod"/>
            </a:pPr>
            <a:r>
              <a:rPr lang="en-GB" b="1" dirty="0"/>
              <a:t>Scanning and Analysis</a:t>
            </a:r>
            <a:r>
              <a:rPr lang="en-GB" dirty="0"/>
              <a:t>: Measure the fluorescence intensity at each probe location, which corresponds to the amount of hybridized cDNA and, thus, gene expression levels.</a:t>
            </a:r>
          </a:p>
          <a:p>
            <a:r>
              <a:rPr lang="en-GB" b="1" dirty="0"/>
              <a:t>Key Features:</a:t>
            </a:r>
          </a:p>
          <a:p>
            <a:pPr>
              <a:buFont typeface="Arial" panose="020B0604020202020204" pitchFamily="34" charset="0"/>
              <a:buChar char="•"/>
            </a:pPr>
            <a:r>
              <a:rPr lang="en-GB" b="1" dirty="0"/>
              <a:t>Targeted</a:t>
            </a:r>
            <a:r>
              <a:rPr lang="en-GB" dirty="0"/>
              <a:t>: Can only detect genes for which there are pre-designed probes on the array.</a:t>
            </a:r>
          </a:p>
          <a:p>
            <a:pPr>
              <a:buFont typeface="Arial" panose="020B0604020202020204" pitchFamily="34" charset="0"/>
              <a:buChar char="•"/>
            </a:pPr>
            <a:r>
              <a:rPr lang="en-GB" b="1" dirty="0"/>
              <a:t>Quantitative</a:t>
            </a:r>
            <a:r>
              <a:rPr lang="en-GB" dirty="0"/>
              <a:t>: Measures gene expression based on the intensity of fluorescence.</a:t>
            </a:r>
          </a:p>
          <a:p>
            <a:pPr>
              <a:buFont typeface="Arial" panose="020B0604020202020204" pitchFamily="34" charset="0"/>
              <a:buChar char="•"/>
            </a:pPr>
            <a:r>
              <a:rPr lang="en-GB" b="1" dirty="0"/>
              <a:t>Comparative</a:t>
            </a:r>
            <a:r>
              <a:rPr lang="en-GB" dirty="0"/>
              <a:t>: Often used to compare gene expression levels between two or more conditions (e.g., healthy vs diseased).</a:t>
            </a:r>
          </a:p>
          <a:p>
            <a:r>
              <a:rPr lang="en-GB" b="1" dirty="0"/>
              <a:t>Advantages:</a:t>
            </a:r>
          </a:p>
          <a:p>
            <a:pPr>
              <a:buFont typeface="Arial" panose="020B0604020202020204" pitchFamily="34" charset="0"/>
              <a:buChar char="•"/>
            </a:pPr>
            <a:r>
              <a:rPr lang="en-GB" dirty="0"/>
              <a:t>Can measure thousands of genes simultaneously in a single experiment.</a:t>
            </a:r>
          </a:p>
          <a:p>
            <a:pPr>
              <a:buFont typeface="Arial" panose="020B0604020202020204" pitchFamily="34" charset="0"/>
              <a:buChar char="•"/>
            </a:pPr>
            <a:r>
              <a:rPr lang="en-GB" dirty="0"/>
              <a:t>More cost-effective for large-scale studies compared to RNA-seq.</a:t>
            </a:r>
          </a:p>
          <a:p>
            <a:pPr>
              <a:buFont typeface="Arial" panose="020B0604020202020204" pitchFamily="34" charset="0"/>
              <a:buChar char="•"/>
            </a:pPr>
            <a:r>
              <a:rPr lang="en-GB" dirty="0"/>
              <a:t>Established technology with well-validated methods.</a:t>
            </a:r>
          </a:p>
          <a:p>
            <a:r>
              <a:rPr lang="en-GB" b="1" dirty="0"/>
              <a:t>Limitations:</a:t>
            </a:r>
          </a:p>
          <a:p>
            <a:pPr>
              <a:buFont typeface="Arial" panose="020B0604020202020204" pitchFamily="34" charset="0"/>
              <a:buChar char="•"/>
            </a:pPr>
            <a:r>
              <a:rPr lang="en-GB" dirty="0"/>
              <a:t>Requires prior knowledge of the gene sequence for probe design.</a:t>
            </a:r>
          </a:p>
          <a:p>
            <a:pPr>
              <a:buFont typeface="Arial" panose="020B0604020202020204" pitchFamily="34" charset="0"/>
              <a:buChar char="•"/>
            </a:pPr>
            <a:r>
              <a:rPr lang="en-GB" dirty="0"/>
              <a:t>Limited to detecting only those genes represented on the array.</a:t>
            </a:r>
          </a:p>
          <a:p>
            <a:pPr>
              <a:buFont typeface="Arial" panose="020B0604020202020204" pitchFamily="34" charset="0"/>
              <a:buChar char="•"/>
            </a:pPr>
            <a:r>
              <a:rPr lang="en-GB" dirty="0"/>
              <a:t>Less sensitive and accurate than RNA-</a:t>
            </a:r>
            <a:r>
              <a:rPr lang="en-GB" dirty="0" err="1"/>
              <a:t>seq</a:t>
            </a:r>
            <a:r>
              <a:rPr lang="en-GB" dirty="0"/>
              <a:t>, particularly for low-abundance genes.</a:t>
            </a:r>
          </a:p>
          <a:p>
            <a:pPr>
              <a:buFont typeface="Arial" panose="020B0604020202020204" pitchFamily="34" charset="0"/>
              <a:buChar char="•"/>
            </a:pPr>
            <a:r>
              <a:rPr lang="en-GB" dirty="0"/>
              <a:t>Hybridization-based, which can lead to cross-hybridization and background noise.</a:t>
            </a:r>
          </a:p>
          <a:p>
            <a:r>
              <a:rPr lang="en-GB" b="1" dirty="0"/>
              <a:t>Common Use Cases:</a:t>
            </a:r>
          </a:p>
          <a:p>
            <a:pPr>
              <a:buFont typeface="Arial" panose="020B0604020202020204" pitchFamily="34" charset="0"/>
              <a:buChar char="•"/>
            </a:pPr>
            <a:r>
              <a:rPr lang="en-GB" dirty="0"/>
              <a:t>Gene expression profiling in disease vs normal tissue.</a:t>
            </a:r>
          </a:p>
          <a:p>
            <a:pPr>
              <a:buFont typeface="Arial" panose="020B0604020202020204" pitchFamily="34" charset="0"/>
              <a:buChar char="•"/>
            </a:pPr>
            <a:r>
              <a:rPr lang="en-GB" dirty="0"/>
              <a:t>Functional genomics studies where large numbers of genes are measured.</a:t>
            </a:r>
          </a:p>
          <a:p>
            <a:pPr>
              <a:buFont typeface="Arial" panose="020B0604020202020204" pitchFamily="34" charset="0"/>
              <a:buChar char="•"/>
            </a:pPr>
            <a:r>
              <a:rPr lang="en-GB" dirty="0"/>
              <a:t>Biomarker discovery for clinical diagnostics.</a:t>
            </a:r>
          </a:p>
          <a:p>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10</a:t>
            </a:fld>
            <a:endParaRPr lang="en-GB"/>
          </a:p>
        </p:txBody>
      </p:sp>
    </p:spTree>
    <p:extLst>
      <p:ext uri="{BB962C8B-B14F-4D97-AF65-F5344CB8AC3E}">
        <p14:creationId xmlns:p14="http://schemas.microsoft.com/office/powerpoint/2010/main" val="3306459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8171C0-695E-BD4E-B021-8976B44C063A}" type="datetime1">
              <a:rPr lang="en-SG" smtClean="0"/>
              <a:t>18/9/24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53C54-8EB9-C24B-9C31-2B1DDC9DE9A6}" type="datetime1">
              <a:rPr lang="en-SG" smtClean="0"/>
              <a:t>18/9/24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2FA3B-614A-7B44-98FC-38DCC6EB32F4}" type="datetime1">
              <a:rPr lang="en-SG" smtClean="0"/>
              <a:t>18/9/24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marL="361942" indent="-233357">
              <a:buFont typeface="Arial" charset="0"/>
              <a:buChar char="•"/>
              <a:tabLst/>
              <a:defRPr sz="2800"/>
            </a:lvl2pPr>
            <a:lvl3pPr marL="585773" indent="-223833">
              <a:buFont typeface="Courier New" charset="0"/>
              <a:buChar char="o"/>
              <a:tabLst/>
              <a:defRPr sz="2400"/>
            </a:lvl3pPr>
            <a:lvl4pPr marL="808018" indent="-207957">
              <a:buFont typeface="Wingdings" charset="2"/>
              <a:buChar char="§"/>
              <a:tabLst/>
              <a:defRPr sz="2000"/>
            </a:lvl4pPr>
            <a:lvl5pPr marL="990575" indent="-209545">
              <a:buFont typeface="Wingdings" charset="2"/>
              <a:buChar char="Ø"/>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9A31D3-5D48-6C49-8100-1BFEDDA27045}" type="datetime1">
              <a:rPr lang="en-SG" smtClean="0"/>
              <a:t>18/9/24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sz="1200"/>
            </a:lvl1pPr>
          </a:lstStyle>
          <a:p>
            <a:fld id="{9F3C1A03-04C2-0846-ADDA-213E9916F0D3}"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p:cNvSpPr/>
          <p:nvPr userDrawn="1"/>
        </p:nvSpPr>
        <p:spPr>
          <a:xfrm>
            <a:off x="0" y="-5509"/>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sz="1800" dirty="0"/>
          </a:p>
        </p:txBody>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B4DE5-3FA5-CB41-9D0A-192659D1CB71}" type="datetime1">
              <a:rPr lang="en-SG" smtClean="0"/>
              <a:t>18/9/24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11453600" y="5193768"/>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4E459-705C-6E47-A7D6-9BAC4DCC79E5}" type="datetime1">
              <a:rPr lang="en-SG" smtClean="0"/>
              <a:t>18/9/24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1D9F5-A799-534F-ADC1-59DEE366892C}" type="datetime1">
              <a:rPr lang="en-SG" smtClean="0"/>
              <a:t>18/9/24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D0D58-1596-D242-A555-BB899CD37BDE}" type="datetime1">
              <a:rPr lang="en-SG" smtClean="0"/>
              <a:t>18/9/24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95D21-BC09-2042-8183-6DEFCDF5312A}" type="datetime1">
              <a:rPr lang="en-SG" smtClean="0"/>
              <a:t>18/9/24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FDC18-B983-004C-8152-2C2BF2CFEDD7}" type="datetime1">
              <a:rPr lang="en-SG" smtClean="0"/>
              <a:t>18/9/24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9BD44-7826-F548-A836-9F6150569590}" type="datetime1">
              <a:rPr lang="en-SG" smtClean="0"/>
              <a:t>18/9/24</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40233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dirty="0"/>
              <a:t>Click to edit Master text styles</a:t>
            </a:r>
          </a:p>
          <a:p>
            <a:pPr marL="265169" marR="0" lvl="1"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448045" marR="0" lvl="2"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Third level</a:t>
            </a:r>
          </a:p>
          <a:p>
            <a:pPr marL="594345" marR="0" lvl="3"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a:p>
            <a:pPr marL="777221" marR="0" lvl="4"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C3BF20-5808-0847-A21A-F2A835930045}" type="datetime1">
              <a:rPr lang="en-SG" smtClean="0"/>
              <a:t>18/9/24</a:t>
            </a:fld>
            <a:endParaRPr lang="en-GB"/>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r">
              <a:defRPr sz="1200">
                <a:solidFill>
                  <a:schemeClr val="tx1">
                    <a:lumMod val="95000"/>
                    <a:lumOff val="5000"/>
                  </a:schemeClr>
                </a:solidFill>
                <a:latin typeface="+mj-lt"/>
              </a:defRPr>
            </a:lvl1pPr>
          </a:lstStyle>
          <a:p>
            <a:fld id="{9F3C1A03-04C2-0846-ADDA-213E9916F0D3}" type="slidenum">
              <a:rPr lang="en-GB" smtClean="0"/>
              <a:pPr/>
              <a:t>‹#›</a:t>
            </a:fld>
            <a:endParaRPr lang="en-GB"/>
          </a:p>
        </p:txBody>
      </p:sp>
      <p:cxnSp>
        <p:nvCxnSpPr>
          <p:cNvPr id="7" name="Straight Connector 6"/>
          <p:cNvCxnSpPr/>
          <p:nvPr/>
        </p:nvCxnSpPr>
        <p:spPr>
          <a:xfrm flipV="1">
            <a:off x="762000" y="51196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441621"/>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hdr="0" ftr="0" dt="0"/>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marR="0" indent="-91438" algn="l" defTabSz="914377"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sz="3200" kern="1200">
          <a:solidFill>
            <a:schemeClr val="tx1"/>
          </a:solidFill>
          <a:latin typeface="+mn-lt"/>
          <a:ea typeface="+mn-ea"/>
          <a:cs typeface="+mn-cs"/>
        </a:defRPr>
      </a:lvl1pPr>
      <a:lvl2pPr marL="265169" marR="0" indent="-137157" algn="l" defTabSz="914377" rtl="0" eaLnBrk="1" fontAlgn="auto" latinLnBrk="0" hangingPunct="1">
        <a:lnSpc>
          <a:spcPct val="90000"/>
        </a:lnSpc>
        <a:spcBef>
          <a:spcPts val="200"/>
        </a:spcBef>
        <a:spcAft>
          <a:spcPts val="400"/>
        </a:spcAft>
        <a:buClr>
          <a:srgbClr val="1CADE4"/>
        </a:buClr>
        <a:buSzTx/>
        <a:buFont typeface="Arial" charset="0"/>
        <a:buChar char="•"/>
        <a:tabLst/>
        <a:defRPr sz="2800" kern="1200">
          <a:solidFill>
            <a:schemeClr val="tx1"/>
          </a:solidFill>
          <a:latin typeface="+mn-lt"/>
          <a:ea typeface="+mn-ea"/>
          <a:cs typeface="+mn-cs"/>
        </a:defRPr>
      </a:lvl2pPr>
      <a:lvl3pPr marL="448045" marR="0" indent="-137157" algn="l" defTabSz="914377" rtl="0" eaLnBrk="1" fontAlgn="auto" latinLnBrk="0" hangingPunct="1">
        <a:lnSpc>
          <a:spcPct val="90000"/>
        </a:lnSpc>
        <a:spcBef>
          <a:spcPts val="200"/>
        </a:spcBef>
        <a:spcAft>
          <a:spcPts val="400"/>
        </a:spcAft>
        <a:buClr>
          <a:srgbClr val="1CADE4"/>
        </a:buClr>
        <a:buSzTx/>
        <a:buFont typeface="Courier New" charset="0"/>
        <a:buChar char="o"/>
        <a:tabLst/>
        <a:defRPr sz="2400" kern="1200">
          <a:solidFill>
            <a:schemeClr val="tx1"/>
          </a:solidFill>
          <a:latin typeface="+mn-lt"/>
          <a:ea typeface="+mn-ea"/>
          <a:cs typeface="+mn-cs"/>
        </a:defRPr>
      </a:lvl3pPr>
      <a:lvl4pPr marL="594345" marR="0" indent="-137157" algn="l" defTabSz="914377" rtl="0" eaLnBrk="1" fontAlgn="auto" latinLnBrk="0" hangingPunct="1">
        <a:lnSpc>
          <a:spcPct val="90000"/>
        </a:lnSpc>
        <a:spcBef>
          <a:spcPts val="200"/>
        </a:spcBef>
        <a:spcAft>
          <a:spcPts val="400"/>
        </a:spcAft>
        <a:buClr>
          <a:srgbClr val="1CADE4"/>
        </a:buClr>
        <a:buSzTx/>
        <a:buFont typeface="Wingdings" charset="2"/>
        <a:buChar char="§"/>
        <a:tabLst/>
        <a:defRPr sz="2000" kern="1200">
          <a:solidFill>
            <a:schemeClr val="tx1"/>
          </a:solidFill>
          <a:latin typeface="+mn-lt"/>
          <a:ea typeface="+mn-ea"/>
          <a:cs typeface="+mn-cs"/>
        </a:defRPr>
      </a:lvl4pPr>
      <a:lvl5pPr marL="777221" marR="0" indent="-137157" algn="l" defTabSz="914377" rtl="0" eaLnBrk="1" fontAlgn="auto" latinLnBrk="0" hangingPunct="1">
        <a:lnSpc>
          <a:spcPct val="90000"/>
        </a:lnSpc>
        <a:spcBef>
          <a:spcPts val="200"/>
        </a:spcBef>
        <a:spcAft>
          <a:spcPts val="400"/>
        </a:spcAft>
        <a:buClr>
          <a:srgbClr val="1CADE4"/>
        </a:buClr>
        <a:buSzTx/>
        <a:buFont typeface="Wingdings" charset="2"/>
        <a:buChar char="Ø"/>
        <a:tabLst/>
        <a:defRPr sz="20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gif"/><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Molecular techniques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RNA analysis</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339506"/>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E57D3-E51F-09AA-AC72-D632F8C42D4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D1D37-B5EE-0C92-1CD7-C45C5FF454BB}"/>
              </a:ext>
            </a:extLst>
          </p:cNvPr>
          <p:cNvSpPr>
            <a:spLocks noGrp="1"/>
          </p:cNvSpPr>
          <p:nvPr>
            <p:ph type="sldNum" sz="quarter" idx="12"/>
          </p:nvPr>
        </p:nvSpPr>
        <p:spPr/>
        <p:txBody>
          <a:bodyPr/>
          <a:lstStyle/>
          <a:p>
            <a:fld id="{9F3C1A03-04C2-0846-ADDA-213E9916F0D3}" type="slidenum">
              <a:rPr lang="en-GB" smtClean="0"/>
              <a:pPr/>
              <a:t>10</a:t>
            </a:fld>
            <a:endParaRPr lang="en-GB" dirty="0"/>
          </a:p>
        </p:txBody>
      </p:sp>
      <p:sp>
        <p:nvSpPr>
          <p:cNvPr id="6" name="Title 1">
            <a:extLst>
              <a:ext uri="{FF2B5EF4-FFF2-40B4-BE49-F238E27FC236}">
                <a16:creationId xmlns:a16="http://schemas.microsoft.com/office/drawing/2014/main" id="{FAF02701-423F-A7D9-7298-E7AAB46661E8}"/>
              </a:ext>
            </a:extLst>
          </p:cNvPr>
          <p:cNvSpPr txBox="1">
            <a:spLocks/>
          </p:cNvSpPr>
          <p:nvPr/>
        </p:nvSpPr>
        <p:spPr>
          <a:xfrm>
            <a:off x="869148" y="402336"/>
            <a:ext cx="10767329" cy="1111262"/>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marL="109728" algn="ctr"/>
            <a:r>
              <a:rPr lang="en-US" sz="3600" dirty="0"/>
              <a:t>Measuring Gene expression</a:t>
            </a:r>
            <a:endParaRPr lang="en-CA" sz="3600" dirty="0"/>
          </a:p>
        </p:txBody>
      </p:sp>
      <p:graphicFrame>
        <p:nvGraphicFramePr>
          <p:cNvPr id="13" name="Table 12">
            <a:extLst>
              <a:ext uri="{FF2B5EF4-FFF2-40B4-BE49-F238E27FC236}">
                <a16:creationId xmlns:a16="http://schemas.microsoft.com/office/drawing/2014/main" id="{BAC66FF3-05AB-B35D-3030-5228F293B2A6}"/>
              </a:ext>
            </a:extLst>
          </p:cNvPr>
          <p:cNvGraphicFramePr>
            <a:graphicFrameLocks noGrp="1"/>
          </p:cNvGraphicFramePr>
          <p:nvPr>
            <p:extLst>
              <p:ext uri="{D42A27DB-BD31-4B8C-83A1-F6EECF244321}">
                <p14:modId xmlns:p14="http://schemas.microsoft.com/office/powerpoint/2010/main" val="3561012866"/>
              </p:ext>
            </p:extLst>
          </p:nvPr>
        </p:nvGraphicFramePr>
        <p:xfrm>
          <a:off x="1074045" y="1427334"/>
          <a:ext cx="10357533" cy="4571296"/>
        </p:xfrm>
        <a:graphic>
          <a:graphicData uri="http://schemas.openxmlformats.org/drawingml/2006/table">
            <a:tbl>
              <a:tblPr bandCol="1">
                <a:tableStyleId>{D03447BB-5D67-496B-8E87-E561075AD55C}</a:tableStyleId>
              </a:tblPr>
              <a:tblGrid>
                <a:gridCol w="1947860">
                  <a:extLst>
                    <a:ext uri="{9D8B030D-6E8A-4147-A177-3AD203B41FA5}">
                      <a16:colId xmlns:a16="http://schemas.microsoft.com/office/drawing/2014/main" val="413619843"/>
                    </a:ext>
                  </a:extLst>
                </a:gridCol>
                <a:gridCol w="2782052">
                  <a:extLst>
                    <a:ext uri="{9D8B030D-6E8A-4147-A177-3AD203B41FA5}">
                      <a16:colId xmlns:a16="http://schemas.microsoft.com/office/drawing/2014/main" val="2009636514"/>
                    </a:ext>
                  </a:extLst>
                </a:gridCol>
                <a:gridCol w="2743942">
                  <a:extLst>
                    <a:ext uri="{9D8B030D-6E8A-4147-A177-3AD203B41FA5}">
                      <a16:colId xmlns:a16="http://schemas.microsoft.com/office/drawing/2014/main" val="762122351"/>
                    </a:ext>
                  </a:extLst>
                </a:gridCol>
                <a:gridCol w="2883679">
                  <a:extLst>
                    <a:ext uri="{9D8B030D-6E8A-4147-A177-3AD203B41FA5}">
                      <a16:colId xmlns:a16="http://schemas.microsoft.com/office/drawing/2014/main" val="3512727075"/>
                    </a:ext>
                  </a:extLst>
                </a:gridCol>
              </a:tblGrid>
              <a:tr h="385813">
                <a:tc>
                  <a:txBody>
                    <a:bodyPr/>
                    <a:lstStyle/>
                    <a:p>
                      <a:pPr algn="l" fontAlgn="b"/>
                      <a:r>
                        <a:rPr lang="en-GB" sz="2000" b="1" u="none" strike="noStrike" dirty="0">
                          <a:effectLst/>
                        </a:rPr>
                        <a:t>Feature</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l" fontAlgn="b"/>
                      <a:r>
                        <a:rPr lang="en-GB" sz="2000" b="1" u="none" strike="noStrike" dirty="0">
                          <a:effectLst/>
                        </a:rPr>
                        <a:t>qPCR</a:t>
                      </a:r>
                      <a:endParaRPr lang="en-GB" sz="2000" b="1"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l" fontAlgn="b"/>
                      <a:r>
                        <a:rPr lang="en-GB" sz="2000" b="1" u="none" strike="noStrike" dirty="0">
                          <a:effectLst/>
                        </a:rPr>
                        <a:t>RNA-</a:t>
                      </a:r>
                      <a:r>
                        <a:rPr lang="en-GB" sz="2000" b="1" u="none" strike="noStrike" dirty="0" err="1">
                          <a:effectLst/>
                        </a:rPr>
                        <a:t>seq</a:t>
                      </a:r>
                      <a:r>
                        <a:rPr lang="en-GB" sz="2000" b="1" u="none" strike="noStrike" dirty="0">
                          <a:effectLst/>
                        </a:rPr>
                        <a:t> (NGS)</a:t>
                      </a:r>
                      <a:endParaRPr lang="en-GB" sz="2000" b="1"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l" fontAlgn="b"/>
                      <a:r>
                        <a:rPr lang="en-GB" sz="2000" b="1" u="none" strike="noStrike" dirty="0">
                          <a:effectLst/>
                        </a:rPr>
                        <a:t>Microarrays</a:t>
                      </a:r>
                      <a:endParaRPr lang="en-GB" sz="2000" b="1"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51918381"/>
                  </a:ext>
                </a:extLst>
              </a:tr>
              <a:tr h="759934">
                <a:tc>
                  <a:txBody>
                    <a:bodyPr/>
                    <a:lstStyle/>
                    <a:p>
                      <a:pPr algn="l" fontAlgn="b"/>
                      <a:r>
                        <a:rPr lang="en-GB" sz="2000" b="1" u="none" strike="noStrike" dirty="0">
                          <a:effectLst/>
                        </a:rPr>
                        <a:t>Throughput</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dirty="0">
                          <a:effectLst/>
                        </a:rPr>
                        <a:t>Low (single or few genes)</a:t>
                      </a:r>
                      <a:endParaRPr lang="en-GB" sz="20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High (whole transcriptome)</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High (thousands of genes)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70628057"/>
                  </a:ext>
                </a:extLst>
              </a:tr>
              <a:tr h="759934">
                <a:tc>
                  <a:txBody>
                    <a:bodyPr/>
                    <a:lstStyle/>
                    <a:p>
                      <a:pPr algn="l" fontAlgn="b"/>
                      <a:r>
                        <a:rPr lang="en-GB" sz="2000" b="1" u="none" strike="noStrike" dirty="0">
                          <a:effectLst/>
                        </a:rPr>
                        <a:t>Quantification</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Absolute/Relative</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Quantitative (read counts)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dirty="0">
                          <a:effectLst/>
                        </a:rPr>
                        <a:t>Semi-quantitative (intensity of fluorescence)</a:t>
                      </a:r>
                      <a:endParaRPr lang="en-GB" sz="20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9664285"/>
                  </a:ext>
                </a:extLst>
              </a:tr>
              <a:tr h="385813">
                <a:tc>
                  <a:txBody>
                    <a:bodyPr/>
                    <a:lstStyle/>
                    <a:p>
                      <a:pPr algn="l" fontAlgn="b"/>
                      <a:r>
                        <a:rPr lang="en-GB" sz="2000" b="1" u="none" strike="noStrike" dirty="0">
                          <a:effectLst/>
                        </a:rPr>
                        <a:t>Sensitivity</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Very high</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High</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Medium</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5337912"/>
                  </a:ext>
                </a:extLst>
              </a:tr>
              <a:tr h="759934">
                <a:tc>
                  <a:txBody>
                    <a:bodyPr/>
                    <a:lstStyle/>
                    <a:p>
                      <a:pPr algn="l" fontAlgn="b"/>
                      <a:r>
                        <a:rPr lang="en-GB" sz="2000" b="1" u="none" strike="noStrike" dirty="0">
                          <a:effectLst/>
                        </a:rPr>
                        <a:t>Novel Gene Detection</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No</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Yes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No</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59331759"/>
                  </a:ext>
                </a:extLst>
              </a:tr>
              <a:tr h="759934">
                <a:tc>
                  <a:txBody>
                    <a:bodyPr/>
                    <a:lstStyle/>
                    <a:p>
                      <a:pPr algn="l" fontAlgn="b"/>
                      <a:r>
                        <a:rPr lang="en-GB" sz="2000" b="1" u="none" strike="noStrike" dirty="0">
                          <a:effectLst/>
                        </a:rPr>
                        <a:t>Cost</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Low for small-scale experiments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High</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Medium</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70827461"/>
                  </a:ext>
                </a:extLst>
              </a:tr>
              <a:tr h="759934">
                <a:tc>
                  <a:txBody>
                    <a:bodyPr/>
                    <a:lstStyle/>
                    <a:p>
                      <a:pPr algn="l" fontAlgn="b"/>
                      <a:r>
                        <a:rPr lang="en-GB" sz="2000" b="1" u="none" strike="noStrike" dirty="0">
                          <a:effectLst/>
                        </a:rPr>
                        <a:t>Typical Use Cases</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l" fontAlgn="b"/>
                      <a:r>
                        <a:rPr lang="en-GB" sz="2000" u="none" strike="noStrike">
                          <a:effectLst/>
                        </a:rPr>
                        <a:t>Targeted gene studies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l" fontAlgn="b"/>
                      <a:r>
                        <a:rPr lang="en-GB" sz="2000" u="none" strike="noStrike">
                          <a:effectLst/>
                        </a:rPr>
                        <a:t>Global gene expression analysis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l" fontAlgn="b"/>
                      <a:r>
                        <a:rPr lang="en-GB" sz="2000" b="0" i="0" u="none" strike="noStrike" dirty="0">
                          <a:solidFill>
                            <a:srgbClr val="FFFFFF"/>
                          </a:solidFill>
                          <a:effectLst/>
                          <a:latin typeface="Aptos Narrow" panose="020B0004020202020204" pitchFamily="34" charset="0"/>
                        </a:rPr>
                        <a:t>Mostly replaced by RNA-</a:t>
                      </a:r>
                      <a:r>
                        <a:rPr lang="en-GB" sz="2000" b="0" i="0" u="none" strike="noStrike" dirty="0" err="1">
                          <a:solidFill>
                            <a:srgbClr val="FFFFFF"/>
                          </a:solidFill>
                          <a:effectLst/>
                          <a:latin typeface="Aptos Narrow" panose="020B0004020202020204" pitchFamily="34" charset="0"/>
                        </a:rPr>
                        <a:t>seq</a:t>
                      </a:r>
                      <a:endParaRPr lang="en-GB" sz="2000" b="0" i="0" u="none" strike="noStrike" dirty="0">
                        <a:solidFill>
                          <a:srgbClr val="FFFFFF"/>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205813707"/>
                  </a:ext>
                </a:extLst>
              </a:tr>
            </a:tbl>
          </a:graphicData>
        </a:graphic>
      </p:graphicFrame>
    </p:spTree>
    <p:extLst>
      <p:ext uri="{BB962C8B-B14F-4D97-AF65-F5344CB8AC3E}">
        <p14:creationId xmlns:p14="http://schemas.microsoft.com/office/powerpoint/2010/main" val="428218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79974-424F-D265-A667-1E2ABBF5770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403274-5C10-CB04-CC4E-B3FBD5FAB92B}"/>
              </a:ext>
            </a:extLst>
          </p:cNvPr>
          <p:cNvSpPr>
            <a:spLocks noGrp="1"/>
          </p:cNvSpPr>
          <p:nvPr>
            <p:ph type="sldNum" sz="quarter" idx="12"/>
          </p:nvPr>
        </p:nvSpPr>
        <p:spPr/>
        <p:txBody>
          <a:bodyPr/>
          <a:lstStyle/>
          <a:p>
            <a:fld id="{9F3C1A03-04C2-0846-ADDA-213E9916F0D3}" type="slidenum">
              <a:rPr lang="en-GB" smtClean="0"/>
              <a:t>11</a:t>
            </a:fld>
            <a:endParaRPr lang="en-GB"/>
          </a:p>
        </p:txBody>
      </p:sp>
    </p:spTree>
    <p:extLst>
      <p:ext uri="{BB962C8B-B14F-4D97-AF65-F5344CB8AC3E}">
        <p14:creationId xmlns:p14="http://schemas.microsoft.com/office/powerpoint/2010/main" val="204909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12</a:t>
            </a:fld>
            <a:endParaRPr lang="en-GB"/>
          </a:p>
        </p:txBody>
      </p:sp>
      <p:pic>
        <p:nvPicPr>
          <p:cNvPr id="8" name="Picture 7" descr="Screenshot 2017-09-05 13.51.36.png">
            <a:extLst>
              <a:ext uri="{FF2B5EF4-FFF2-40B4-BE49-F238E27FC236}">
                <a16:creationId xmlns:a16="http://schemas.microsoft.com/office/drawing/2014/main" id="{8FE5CE45-8B19-EB48-B274-24D56C9E68E9}"/>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61B454A0-0D44-FB42-B7D3-9F057CDE88F7}"/>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F50BAB02-F57B-3F40-ADEB-733AF82CF142}"/>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FC04A3E8-A311-2740-B00A-E741C96D035A}"/>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5CCDE7A-AEF7-0644-98ED-8E6CB8E1178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13" name="Straight Arrow Connector 12">
            <a:extLst>
              <a:ext uri="{FF2B5EF4-FFF2-40B4-BE49-F238E27FC236}">
                <a16:creationId xmlns:a16="http://schemas.microsoft.com/office/drawing/2014/main" id="{A7A29BDC-A7B3-694C-9C08-474C21358A66}"/>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BD8DDF-B71E-5049-B893-24276798380F}"/>
              </a:ext>
            </a:extLst>
          </p:cNvPr>
          <p:cNvSpPr txBox="1"/>
          <p:nvPr/>
        </p:nvSpPr>
        <p:spPr>
          <a:xfrm>
            <a:off x="1988430" y="3258471"/>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1593608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13</a:t>
            </a:fld>
            <a:endParaRPr lang="en-GB"/>
          </a:p>
        </p:txBody>
      </p:sp>
      <p:pic>
        <p:nvPicPr>
          <p:cNvPr id="15" name="Picture 14" descr="Screenshot 2017-09-05 13.51.36.png">
            <a:extLst>
              <a:ext uri="{FF2B5EF4-FFF2-40B4-BE49-F238E27FC236}">
                <a16:creationId xmlns:a16="http://schemas.microsoft.com/office/drawing/2014/main" id="{BF79A12B-3BDB-5242-BBD2-18BAA230F0DB}"/>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16" name="Group 15">
            <a:extLst>
              <a:ext uri="{FF2B5EF4-FFF2-40B4-BE49-F238E27FC236}">
                <a16:creationId xmlns:a16="http://schemas.microsoft.com/office/drawing/2014/main" id="{EFDFF39D-1263-5744-B4FF-E707CFAD05D1}"/>
              </a:ext>
            </a:extLst>
          </p:cNvPr>
          <p:cNvGrpSpPr/>
          <p:nvPr/>
        </p:nvGrpSpPr>
        <p:grpSpPr>
          <a:xfrm>
            <a:off x="1024127" y="1024652"/>
            <a:ext cx="521639" cy="2320067"/>
            <a:chOff x="2501373" y="704369"/>
            <a:chExt cx="306041" cy="1370257"/>
          </a:xfrm>
        </p:grpSpPr>
        <p:sp>
          <p:nvSpPr>
            <p:cNvPr id="17" name="TextBox 16">
              <a:extLst>
                <a:ext uri="{FF2B5EF4-FFF2-40B4-BE49-F238E27FC236}">
                  <a16:creationId xmlns:a16="http://schemas.microsoft.com/office/drawing/2014/main" id="{CD52F6E2-CC51-0145-9892-5CF3104EFC7A}"/>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8" name="Straight Arrow Connector 17">
              <a:extLst>
                <a:ext uri="{FF2B5EF4-FFF2-40B4-BE49-F238E27FC236}">
                  <a16:creationId xmlns:a16="http://schemas.microsoft.com/office/drawing/2014/main" id="{22202537-8198-614F-BEBB-CD8BDDE02A0E}"/>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98C9466A-62D0-B441-BA5C-FB40A5589F2B}"/>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20" name="Picture 19" descr="Screenshot 2017-09-05 13.51.36.png">
            <a:extLst>
              <a:ext uri="{FF2B5EF4-FFF2-40B4-BE49-F238E27FC236}">
                <a16:creationId xmlns:a16="http://schemas.microsoft.com/office/drawing/2014/main" id="{BB20F794-8881-724A-BE42-710C750795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21" name="TextBox 20">
            <a:extLst>
              <a:ext uri="{FF2B5EF4-FFF2-40B4-BE49-F238E27FC236}">
                <a16:creationId xmlns:a16="http://schemas.microsoft.com/office/drawing/2014/main" id="{FF7E249C-96F3-6446-97C0-EC91633AFB0D}"/>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22" name="TextBox 21">
            <a:extLst>
              <a:ext uri="{FF2B5EF4-FFF2-40B4-BE49-F238E27FC236}">
                <a16:creationId xmlns:a16="http://schemas.microsoft.com/office/drawing/2014/main" id="{91030AAD-1CD5-C045-933A-D7B6EB5BB012}"/>
              </a:ext>
            </a:extLst>
          </p:cNvPr>
          <p:cNvSpPr txBox="1"/>
          <p:nvPr/>
        </p:nvSpPr>
        <p:spPr>
          <a:xfrm>
            <a:off x="3075438" y="4101174"/>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23" name="Straight Arrow Connector 22">
            <a:extLst>
              <a:ext uri="{FF2B5EF4-FFF2-40B4-BE49-F238E27FC236}">
                <a16:creationId xmlns:a16="http://schemas.microsoft.com/office/drawing/2014/main" id="{61DA417D-304B-D54C-97BC-33B8AF504C51}"/>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D80DC0F9-3136-8E46-9E49-0AA90C339A3D}"/>
              </a:ext>
            </a:extLst>
          </p:cNvPr>
          <p:cNvSpPr txBox="1">
            <a:spLocks/>
          </p:cNvSpPr>
          <p:nvPr/>
        </p:nvSpPr>
        <p:spPr>
          <a:xfrm>
            <a:off x="1024127" y="4023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29231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14</a:t>
            </a:fld>
            <a:endParaRPr lang="en-GB"/>
          </a:p>
        </p:txBody>
      </p:sp>
      <p:pic>
        <p:nvPicPr>
          <p:cNvPr id="4" name="Picture 3" descr="Screenshot 2017-09-05 13.51.36.png">
            <a:extLst>
              <a:ext uri="{FF2B5EF4-FFF2-40B4-BE49-F238E27FC236}">
                <a16:creationId xmlns:a16="http://schemas.microsoft.com/office/drawing/2014/main" id="{AD24E16B-7E06-7F4A-B213-5B203840D211}"/>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5" name="Group 4">
            <a:extLst>
              <a:ext uri="{FF2B5EF4-FFF2-40B4-BE49-F238E27FC236}">
                <a16:creationId xmlns:a16="http://schemas.microsoft.com/office/drawing/2014/main" id="{FFC61805-55C1-CD43-ABB9-AF6A51AD564E}"/>
              </a:ext>
            </a:extLst>
          </p:cNvPr>
          <p:cNvGrpSpPr/>
          <p:nvPr/>
        </p:nvGrpSpPr>
        <p:grpSpPr>
          <a:xfrm>
            <a:off x="1024127" y="1024652"/>
            <a:ext cx="521639" cy="2320067"/>
            <a:chOff x="2501373" y="704369"/>
            <a:chExt cx="306041" cy="1370257"/>
          </a:xfrm>
        </p:grpSpPr>
        <p:sp>
          <p:nvSpPr>
            <p:cNvPr id="6" name="TextBox 5">
              <a:extLst>
                <a:ext uri="{FF2B5EF4-FFF2-40B4-BE49-F238E27FC236}">
                  <a16:creationId xmlns:a16="http://schemas.microsoft.com/office/drawing/2014/main" id="{202876D5-B32D-EC4F-9ADC-14C1B89FC2A8}"/>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7" name="Straight Arrow Connector 6">
              <a:extLst>
                <a:ext uri="{FF2B5EF4-FFF2-40B4-BE49-F238E27FC236}">
                  <a16:creationId xmlns:a16="http://schemas.microsoft.com/office/drawing/2014/main" id="{E298C95B-267A-5848-8220-17AB32E73583}"/>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4C84E876-F850-2743-A8DF-26C1D2ED9B1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9" name="Picture 8" descr="Screenshot 2017-09-05 13.51.36.png">
            <a:extLst>
              <a:ext uri="{FF2B5EF4-FFF2-40B4-BE49-F238E27FC236}">
                <a16:creationId xmlns:a16="http://schemas.microsoft.com/office/drawing/2014/main" id="{9AA52802-609D-1148-A090-9BE2448E119F}"/>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0" name="TextBox 9">
            <a:extLst>
              <a:ext uri="{FF2B5EF4-FFF2-40B4-BE49-F238E27FC236}">
                <a16:creationId xmlns:a16="http://schemas.microsoft.com/office/drawing/2014/main" id="{F673BA60-D82F-0649-BF25-21FD5835867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1" name="TextBox 10">
            <a:extLst>
              <a:ext uri="{FF2B5EF4-FFF2-40B4-BE49-F238E27FC236}">
                <a16:creationId xmlns:a16="http://schemas.microsoft.com/office/drawing/2014/main" id="{69819856-92CC-B947-BC9A-E92EAA83AFBF}"/>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2" name="Picture 11" descr="Screenshot 2017-09-05 13.51.36.png">
            <a:extLst>
              <a:ext uri="{FF2B5EF4-FFF2-40B4-BE49-F238E27FC236}">
                <a16:creationId xmlns:a16="http://schemas.microsoft.com/office/drawing/2014/main" id="{E180F1D2-D5A7-3C49-827E-F52E89B4B4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3" name="Rectangle 12">
            <a:extLst>
              <a:ext uri="{FF2B5EF4-FFF2-40B4-BE49-F238E27FC236}">
                <a16:creationId xmlns:a16="http://schemas.microsoft.com/office/drawing/2014/main" id="{A7B6D063-D26A-8D47-9FC0-6B9F8BE44A25}"/>
              </a:ext>
            </a:extLst>
          </p:cNvPr>
          <p:cNvSpPr/>
          <p:nvPr/>
        </p:nvSpPr>
        <p:spPr>
          <a:xfrm>
            <a:off x="4222935" y="4923657"/>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4" name="Straight Arrow Connector 13">
            <a:extLst>
              <a:ext uri="{FF2B5EF4-FFF2-40B4-BE49-F238E27FC236}">
                <a16:creationId xmlns:a16="http://schemas.microsoft.com/office/drawing/2014/main" id="{28511887-4B9A-A346-87A9-54EBBD11013F}"/>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B362C1A8-5AC2-0A4B-A8FE-6E9CFB3AABA8}"/>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Tree>
    <p:extLst>
      <p:ext uri="{BB962C8B-B14F-4D97-AF65-F5344CB8AC3E}">
        <p14:creationId xmlns:p14="http://schemas.microsoft.com/office/powerpoint/2010/main" val="2350717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15</a:t>
            </a:fld>
            <a:endParaRPr lang="en-GB"/>
          </a:p>
        </p:txBody>
      </p:sp>
      <p:sp>
        <p:nvSpPr>
          <p:cNvPr id="29" name="Slide Number Placeholder 2">
            <a:extLst>
              <a:ext uri="{FF2B5EF4-FFF2-40B4-BE49-F238E27FC236}">
                <a16:creationId xmlns:a16="http://schemas.microsoft.com/office/drawing/2014/main" id="{758E0E9A-6DE6-4A46-8636-ABDC5B2225B8}"/>
              </a:ext>
            </a:extLst>
          </p:cNvPr>
          <p:cNvSpPr txBox="1">
            <a:spLocks/>
          </p:cNvSpPr>
          <p:nvPr/>
        </p:nvSpPr>
        <p:spPr>
          <a:xfrm>
            <a:off x="7172917" y="5977904"/>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327F8E-B75F-1448-B0D2-402B0B5546CA}" type="slidenum">
              <a:rPr lang="en-GB" smtClean="0">
                <a:latin typeface="Arial" charset="0"/>
                <a:ea typeface="Arial" charset="0"/>
                <a:cs typeface="Arial" charset="0"/>
              </a:rPr>
              <a:pPr/>
              <a:t>15</a:t>
            </a:fld>
            <a:endParaRPr lang="en-GB">
              <a:latin typeface="Arial" charset="0"/>
              <a:ea typeface="Arial" charset="0"/>
              <a:cs typeface="Arial" charset="0"/>
            </a:endParaRPr>
          </a:p>
        </p:txBody>
      </p:sp>
      <p:pic>
        <p:nvPicPr>
          <p:cNvPr id="30" name="Picture 29" descr="Screenshot 2017-09-05 13.51.36.png">
            <a:extLst>
              <a:ext uri="{FF2B5EF4-FFF2-40B4-BE49-F238E27FC236}">
                <a16:creationId xmlns:a16="http://schemas.microsoft.com/office/drawing/2014/main" id="{645D02A9-90BE-CF4C-B31A-A174606265B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31" name="Group 30">
            <a:extLst>
              <a:ext uri="{FF2B5EF4-FFF2-40B4-BE49-F238E27FC236}">
                <a16:creationId xmlns:a16="http://schemas.microsoft.com/office/drawing/2014/main" id="{2D119A95-D3BC-C241-9E0C-2B68F8B24D18}"/>
              </a:ext>
            </a:extLst>
          </p:cNvPr>
          <p:cNvGrpSpPr/>
          <p:nvPr/>
        </p:nvGrpSpPr>
        <p:grpSpPr>
          <a:xfrm>
            <a:off x="1024127" y="1024652"/>
            <a:ext cx="521639" cy="2320067"/>
            <a:chOff x="2501373" y="704369"/>
            <a:chExt cx="306041" cy="1370257"/>
          </a:xfrm>
        </p:grpSpPr>
        <p:sp>
          <p:nvSpPr>
            <p:cNvPr id="32" name="TextBox 31">
              <a:extLst>
                <a:ext uri="{FF2B5EF4-FFF2-40B4-BE49-F238E27FC236}">
                  <a16:creationId xmlns:a16="http://schemas.microsoft.com/office/drawing/2014/main" id="{B669BE63-0769-9046-908C-76D9D80A4B79}"/>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33" name="Straight Arrow Connector 32">
              <a:extLst>
                <a:ext uri="{FF2B5EF4-FFF2-40B4-BE49-F238E27FC236}">
                  <a16:creationId xmlns:a16="http://schemas.microsoft.com/office/drawing/2014/main" id="{CB8A0402-CBD3-C94A-A6B7-F36BBD082531}"/>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F1F9D2A9-4C00-FF4E-904D-6B41D59E6346}"/>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35" name="Picture 34" descr="Screenshot 2017-09-05 13.51.36.png">
            <a:extLst>
              <a:ext uri="{FF2B5EF4-FFF2-40B4-BE49-F238E27FC236}">
                <a16:creationId xmlns:a16="http://schemas.microsoft.com/office/drawing/2014/main" id="{56844668-4271-0247-AEB0-2DBD9757AB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36" name="TextBox 35">
            <a:extLst>
              <a:ext uri="{FF2B5EF4-FFF2-40B4-BE49-F238E27FC236}">
                <a16:creationId xmlns:a16="http://schemas.microsoft.com/office/drawing/2014/main" id="{C61A418D-C65A-374E-8F7E-65D52618284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37" name="TextBox 36">
            <a:extLst>
              <a:ext uri="{FF2B5EF4-FFF2-40B4-BE49-F238E27FC236}">
                <a16:creationId xmlns:a16="http://schemas.microsoft.com/office/drawing/2014/main" id="{71B96998-BF3E-804B-8EFB-D2CBC73EBEA8}"/>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38" name="Picture 37" descr="Screenshot 2017-09-05 13.51.36.png">
            <a:extLst>
              <a:ext uri="{FF2B5EF4-FFF2-40B4-BE49-F238E27FC236}">
                <a16:creationId xmlns:a16="http://schemas.microsoft.com/office/drawing/2014/main" id="{C89E6F0D-653C-F34F-97A6-E793FB1A1ED0}"/>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39" name="Rectangle 38">
            <a:extLst>
              <a:ext uri="{FF2B5EF4-FFF2-40B4-BE49-F238E27FC236}">
                <a16:creationId xmlns:a16="http://schemas.microsoft.com/office/drawing/2014/main" id="{BEFCF4DA-1BCF-DE4B-8985-D1B13560942D}"/>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40" name="Picture 39" descr="Screenshot 2017-09-05 13.51.36.png">
            <a:extLst>
              <a:ext uri="{FF2B5EF4-FFF2-40B4-BE49-F238E27FC236}">
                <a16:creationId xmlns:a16="http://schemas.microsoft.com/office/drawing/2014/main" id="{48CF52B0-618A-7045-A999-63BC9A302E11}"/>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41" name="TextBox 40">
            <a:extLst>
              <a:ext uri="{FF2B5EF4-FFF2-40B4-BE49-F238E27FC236}">
                <a16:creationId xmlns:a16="http://schemas.microsoft.com/office/drawing/2014/main" id="{E63D2F1E-4226-2747-97AB-92A03D830BB8}"/>
              </a:ext>
            </a:extLst>
          </p:cNvPr>
          <p:cNvSpPr txBox="1"/>
          <p:nvPr/>
        </p:nvSpPr>
        <p:spPr>
          <a:xfrm>
            <a:off x="5346707" y="5726662"/>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42" name="Straight Arrow Connector 41">
            <a:extLst>
              <a:ext uri="{FF2B5EF4-FFF2-40B4-BE49-F238E27FC236}">
                <a16:creationId xmlns:a16="http://schemas.microsoft.com/office/drawing/2014/main" id="{3AB8C198-A31D-C84D-A033-19D3E6DCCE27}"/>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8ECF0863-FB98-D744-AEC1-86B0903E5322}"/>
              </a:ext>
            </a:extLst>
          </p:cNvPr>
          <p:cNvSpPr txBox="1">
            <a:spLocks/>
          </p:cNvSpPr>
          <p:nvPr/>
        </p:nvSpPr>
        <p:spPr>
          <a:xfrm>
            <a:off x="1176527" y="5547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3523856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16</a:t>
            </a:fld>
            <a:endParaRPr lang="en-GB"/>
          </a:p>
        </p:txBody>
      </p:sp>
      <p:sp>
        <p:nvSpPr>
          <p:cNvPr id="6" name="Title 1">
            <a:extLst>
              <a:ext uri="{FF2B5EF4-FFF2-40B4-BE49-F238E27FC236}">
                <a16:creationId xmlns:a16="http://schemas.microsoft.com/office/drawing/2014/main" id="{1DD55606-5752-BE4C-94E3-8153647727CC}"/>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7" name="Rectangle 6">
            <a:extLst>
              <a:ext uri="{FF2B5EF4-FFF2-40B4-BE49-F238E27FC236}">
                <a16:creationId xmlns:a16="http://schemas.microsoft.com/office/drawing/2014/main" id="{DE667E1E-F779-CF4E-8AC2-F2E2F0112AF4}"/>
              </a:ext>
            </a:extLst>
          </p:cNvPr>
          <p:cNvSpPr/>
          <p:nvPr/>
        </p:nvSpPr>
        <p:spPr>
          <a:xfrm>
            <a:off x="6208643" y="1622323"/>
            <a:ext cx="6096000" cy="923330"/>
          </a:xfrm>
          <a:prstGeom prst="rect">
            <a:avLst/>
          </a:prstGeom>
        </p:spPr>
        <p:txBody>
          <a:bodyPr>
            <a:spAutoFit/>
          </a:bodyPr>
          <a:lstStyle/>
          <a:p>
            <a:r>
              <a:rPr lang="en-GB" dirty="0"/>
              <a:t>Fairfax et al. Innate immune activity conditions the effect of regulatory variants upon monocyte </a:t>
            </a:r>
          </a:p>
          <a:p>
            <a:r>
              <a:rPr lang="en-GB" dirty="0"/>
              <a:t>gene expression. Science, 2014.</a:t>
            </a:r>
          </a:p>
        </p:txBody>
      </p:sp>
      <p:pic>
        <p:nvPicPr>
          <p:cNvPr id="8" name="Picture 7" descr="Screenshot 2017-09-05 13.51.36.png">
            <a:extLst>
              <a:ext uri="{FF2B5EF4-FFF2-40B4-BE49-F238E27FC236}">
                <a16:creationId xmlns:a16="http://schemas.microsoft.com/office/drawing/2014/main" id="{FB77AE1C-BC1B-2D4E-A395-45DB26D91FE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F2E8B09A-D9AD-CA40-9527-A134402E11F4}"/>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453AEDB9-D57E-7F4E-BC9F-ABEE23CBBCEE}"/>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17015514-5B94-2940-A334-A4B6A1887C97}"/>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0531DB1-0665-7E4A-8A07-62BC4B8375BC}"/>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3" name="Picture 12" descr="Screenshot 2017-09-05 13.51.36.png">
            <a:extLst>
              <a:ext uri="{FF2B5EF4-FFF2-40B4-BE49-F238E27FC236}">
                <a16:creationId xmlns:a16="http://schemas.microsoft.com/office/drawing/2014/main" id="{A5B80904-0D18-3F42-B5B4-2AB707EDEE10}"/>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4" name="TextBox 13">
            <a:extLst>
              <a:ext uri="{FF2B5EF4-FFF2-40B4-BE49-F238E27FC236}">
                <a16:creationId xmlns:a16="http://schemas.microsoft.com/office/drawing/2014/main" id="{E950C622-98FD-CB41-B19F-47B4B2E98D5C}"/>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5" name="TextBox 14">
            <a:extLst>
              <a:ext uri="{FF2B5EF4-FFF2-40B4-BE49-F238E27FC236}">
                <a16:creationId xmlns:a16="http://schemas.microsoft.com/office/drawing/2014/main" id="{ADFA4B13-09B2-9548-812A-D78331FA9A50}"/>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6" name="Picture 15" descr="Screenshot 2017-09-05 13.51.36.png">
            <a:extLst>
              <a:ext uri="{FF2B5EF4-FFF2-40B4-BE49-F238E27FC236}">
                <a16:creationId xmlns:a16="http://schemas.microsoft.com/office/drawing/2014/main" id="{0A9AFFBF-C823-CD47-BBA7-29E7A98BE44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7" name="Rectangle 16">
            <a:extLst>
              <a:ext uri="{FF2B5EF4-FFF2-40B4-BE49-F238E27FC236}">
                <a16:creationId xmlns:a16="http://schemas.microsoft.com/office/drawing/2014/main" id="{D4A0FF0A-292D-3945-8901-C534CA707542}"/>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8" name="Picture 17" descr="Screenshot 2017-09-05 13.51.36.png">
            <a:extLst>
              <a:ext uri="{FF2B5EF4-FFF2-40B4-BE49-F238E27FC236}">
                <a16:creationId xmlns:a16="http://schemas.microsoft.com/office/drawing/2014/main" id="{459CA10D-1BC1-FB47-AAAE-12E48834C9F3}"/>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19" name="TextBox 18">
            <a:extLst>
              <a:ext uri="{FF2B5EF4-FFF2-40B4-BE49-F238E27FC236}">
                <a16:creationId xmlns:a16="http://schemas.microsoft.com/office/drawing/2014/main" id="{5C93CC4C-393E-AB43-8563-CEA115FD8F06}"/>
              </a:ext>
            </a:extLst>
          </p:cNvPr>
          <p:cNvSpPr txBox="1"/>
          <p:nvPr/>
        </p:nvSpPr>
        <p:spPr>
          <a:xfrm>
            <a:off x="5346707" y="5726662"/>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0" name="Straight Arrow Connector 19">
            <a:extLst>
              <a:ext uri="{FF2B5EF4-FFF2-40B4-BE49-F238E27FC236}">
                <a16:creationId xmlns:a16="http://schemas.microsoft.com/office/drawing/2014/main" id="{A4831569-31D9-4C49-B233-F3457DA2180A}"/>
              </a:ext>
            </a:extLst>
          </p:cNvPr>
          <p:cNvCxnSpPr/>
          <p:nvPr/>
        </p:nvCxnSpPr>
        <p:spPr>
          <a:xfrm>
            <a:off x="1545766" y="3564217"/>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348D882-3B39-F945-9F5A-5172CDA4B9D9}"/>
              </a:ext>
            </a:extLst>
          </p:cNvPr>
          <p:cNvSpPr txBox="1"/>
          <p:nvPr/>
        </p:nvSpPr>
        <p:spPr>
          <a:xfrm rot="2249106">
            <a:off x="1698634" y="4752848"/>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2" name="Straight Arrow Connector 21">
            <a:extLst>
              <a:ext uri="{FF2B5EF4-FFF2-40B4-BE49-F238E27FC236}">
                <a16:creationId xmlns:a16="http://schemas.microsoft.com/office/drawing/2014/main" id="{6DB86264-6B81-3242-B37F-D9647D6B8A93}"/>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096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5CB488-578C-7146-AD90-6623040D85B8}"/>
              </a:ext>
            </a:extLst>
          </p:cNvPr>
          <p:cNvPicPr>
            <a:picLocks noChangeAspect="1"/>
          </p:cNvPicPr>
          <p:nvPr/>
        </p:nvPicPr>
        <p:blipFill>
          <a:blip r:embed="rId3"/>
          <a:stretch>
            <a:fillRect/>
          </a:stretch>
        </p:blipFill>
        <p:spPr>
          <a:xfrm>
            <a:off x="2353161" y="764354"/>
            <a:ext cx="8971005" cy="5980670"/>
          </a:xfrm>
          <a:prstGeom prst="rect">
            <a:avLst/>
          </a:prstGeom>
        </p:spPr>
      </p:pic>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17</a:t>
            </a:fld>
            <a:endParaRPr lang="en-GB"/>
          </a:p>
        </p:txBody>
      </p:sp>
    </p:spTree>
    <p:extLst>
      <p:ext uri="{BB962C8B-B14F-4D97-AF65-F5344CB8AC3E}">
        <p14:creationId xmlns:p14="http://schemas.microsoft.com/office/powerpoint/2010/main" val="629420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18</a:t>
            </a:fld>
            <a:endParaRPr lang="en-GB"/>
          </a:p>
        </p:txBody>
      </p:sp>
    </p:spTree>
    <p:extLst>
      <p:ext uri="{BB962C8B-B14F-4D97-AF65-F5344CB8AC3E}">
        <p14:creationId xmlns:p14="http://schemas.microsoft.com/office/powerpoint/2010/main" val="1668951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19</a:t>
            </a:fld>
            <a:endParaRPr lang="en-GB"/>
          </a:p>
        </p:txBody>
      </p:sp>
      <p:pic>
        <p:nvPicPr>
          <p:cNvPr id="9" name="Picture 2" descr="PCA exemplary data">
            <a:extLst>
              <a:ext uri="{FF2B5EF4-FFF2-40B4-BE49-F238E27FC236}">
                <a16:creationId xmlns:a16="http://schemas.microsoft.com/office/drawing/2014/main" id="{B55D4E31-9FBE-F54F-A7B5-CD08AEF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869148" y="402336"/>
            <a:ext cx="10767329" cy="1111262"/>
          </a:xfrm>
        </p:spPr>
        <p:txBody>
          <a:bodyPr>
            <a:normAutofit/>
          </a:bodyPr>
          <a:lstStyle/>
          <a:p>
            <a:pPr marL="109728" algn="ctr"/>
            <a:r>
              <a:rPr lang="en-CA" sz="3600" dirty="0"/>
              <a:t>Utilizing an iPSC derived macrophage model to look at </a:t>
            </a:r>
            <a:r>
              <a:rPr lang="en-GB" sz="3600" dirty="0"/>
              <a:t>Ankylosing Spondylitis</a:t>
            </a:r>
            <a:r>
              <a:rPr lang="en-CA" sz="3600" dirty="0"/>
              <a:t> relevant enhancers: TNFRSF1A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a:t>
            </a:fld>
            <a:endParaRPr lang="en-GB"/>
          </a:p>
        </p:txBody>
      </p:sp>
      <p:sp>
        <p:nvSpPr>
          <p:cNvPr id="4" name="TextBox 3">
            <a:extLst>
              <a:ext uri="{FF2B5EF4-FFF2-40B4-BE49-F238E27FC236}">
                <a16:creationId xmlns:a16="http://schemas.microsoft.com/office/drawing/2014/main" id="{87DAD822-9C1A-BA45-AB73-2B7F1F9150CD}"/>
              </a:ext>
            </a:extLst>
          </p:cNvPr>
          <p:cNvSpPr txBox="1"/>
          <p:nvPr/>
        </p:nvSpPr>
        <p:spPr>
          <a:xfrm>
            <a:off x="7877507" y="6422611"/>
            <a:ext cx="2732608" cy="369332"/>
          </a:xfrm>
          <a:prstGeom prst="rect">
            <a:avLst/>
          </a:prstGeom>
          <a:noFill/>
        </p:spPr>
        <p:txBody>
          <a:bodyPr wrap="none" rtlCol="0">
            <a:spAutoFit/>
          </a:bodyPr>
          <a:lstStyle/>
          <a:p>
            <a:r>
              <a:rPr lang="en-GB" dirty="0"/>
              <a:t>Work from Dr Julie Osgood</a:t>
            </a:r>
          </a:p>
        </p:txBody>
      </p:sp>
    </p:spTree>
    <p:extLst>
      <p:ext uri="{BB962C8B-B14F-4D97-AF65-F5344CB8AC3E}">
        <p14:creationId xmlns:p14="http://schemas.microsoft.com/office/powerpoint/2010/main" val="192578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20</a:t>
            </a:fld>
            <a:endParaRPr lang="en-GB"/>
          </a:p>
        </p:txBody>
      </p:sp>
      <p:pic>
        <p:nvPicPr>
          <p:cNvPr id="6" name="Picture 2" descr="PCA animation: variance and reconstruction error">
            <a:extLst>
              <a:ext uri="{FF2B5EF4-FFF2-40B4-BE49-F238E27FC236}">
                <a16:creationId xmlns:a16="http://schemas.microsoft.com/office/drawing/2014/main" id="{71F7B0CD-D50E-7145-A260-88035F76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41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highly 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21</a:t>
            </a:fld>
            <a:endParaRPr lang="en-GB"/>
          </a:p>
        </p:txBody>
      </p:sp>
      <p:pic>
        <p:nvPicPr>
          <p:cNvPr id="8" name="Picture 7">
            <a:extLst>
              <a:ext uri="{FF2B5EF4-FFF2-40B4-BE49-F238E27FC236}">
                <a16:creationId xmlns:a16="http://schemas.microsoft.com/office/drawing/2014/main" id="{E0BA7561-861B-2F4A-B5ED-FBDE07A00897}"/>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024127" y="1622323"/>
            <a:ext cx="3855309" cy="3657600"/>
          </a:xfrm>
          <a:prstGeom prst="rect">
            <a:avLst/>
          </a:prstGeom>
          <a:ln>
            <a:solidFill>
              <a:schemeClr val="bg1"/>
            </a:solidFill>
          </a:ln>
        </p:spPr>
      </p:pic>
      <p:pic>
        <p:nvPicPr>
          <p:cNvPr id="9" name="Picture 8">
            <a:extLst>
              <a:ext uri="{FF2B5EF4-FFF2-40B4-BE49-F238E27FC236}">
                <a16:creationId xmlns:a16="http://schemas.microsoft.com/office/drawing/2014/main" id="{15C191D0-71CA-0A4E-9C34-BF49E14BB63E}"/>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4879436" y="1622323"/>
            <a:ext cx="5276336" cy="3657600"/>
          </a:xfrm>
          <a:prstGeom prst="rect">
            <a:avLst/>
          </a:prstGeom>
          <a:ln>
            <a:solidFill>
              <a:schemeClr val="bg1"/>
            </a:solidFill>
          </a:ln>
        </p:spPr>
      </p:pic>
    </p:spTree>
    <p:extLst>
      <p:ext uri="{BB962C8B-B14F-4D97-AF65-F5344CB8AC3E}">
        <p14:creationId xmlns:p14="http://schemas.microsoft.com/office/powerpoint/2010/main" val="1880762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uncorrelated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22</a:t>
            </a:fld>
            <a:endParaRPr lang="en-GB"/>
          </a:p>
        </p:txBody>
      </p:sp>
      <p:pic>
        <p:nvPicPr>
          <p:cNvPr id="6" name="Picture 5">
            <a:extLst>
              <a:ext uri="{FF2B5EF4-FFF2-40B4-BE49-F238E27FC236}">
                <a16:creationId xmlns:a16="http://schemas.microsoft.com/office/drawing/2014/main" id="{95A586A6-9903-0B41-85CE-0DCFF3C1A2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1024127" y="1622323"/>
            <a:ext cx="3855307" cy="3657600"/>
          </a:xfrm>
          <a:prstGeom prst="rect">
            <a:avLst/>
          </a:prstGeom>
        </p:spPr>
      </p:pic>
      <p:pic>
        <p:nvPicPr>
          <p:cNvPr id="7" name="Picture 6">
            <a:extLst>
              <a:ext uri="{FF2B5EF4-FFF2-40B4-BE49-F238E27FC236}">
                <a16:creationId xmlns:a16="http://schemas.microsoft.com/office/drawing/2014/main" id="{5E6B74E2-CCB5-3740-B862-089699E73CC9}"/>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4879434" y="1622323"/>
            <a:ext cx="5288693" cy="3657600"/>
          </a:xfrm>
          <a:prstGeom prst="rect">
            <a:avLst/>
          </a:prstGeom>
          <a:ln>
            <a:solidFill>
              <a:schemeClr val="bg1"/>
            </a:solidFill>
          </a:ln>
        </p:spPr>
      </p:pic>
    </p:spTree>
    <p:extLst>
      <p:ext uri="{BB962C8B-B14F-4D97-AF65-F5344CB8AC3E}">
        <p14:creationId xmlns:p14="http://schemas.microsoft.com/office/powerpoint/2010/main" val="3602894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44BA5-9F56-0911-4B7C-86AD469F5D8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BCD3F2-E157-AB74-FF20-2503228A52C4}"/>
              </a:ext>
            </a:extLst>
          </p:cNvPr>
          <p:cNvSpPr>
            <a:spLocks noGrp="1"/>
          </p:cNvSpPr>
          <p:nvPr>
            <p:ph type="sldNum" sz="quarter" idx="12"/>
          </p:nvPr>
        </p:nvSpPr>
        <p:spPr/>
        <p:txBody>
          <a:bodyPr/>
          <a:lstStyle/>
          <a:p>
            <a:fld id="{9F3C1A03-04C2-0846-ADDA-213E9916F0D3}" type="slidenum">
              <a:rPr lang="en-GB" smtClean="0"/>
              <a:t>23</a:t>
            </a:fld>
            <a:endParaRPr lang="en-GB"/>
          </a:p>
        </p:txBody>
      </p:sp>
    </p:spTree>
    <p:extLst>
      <p:ext uri="{BB962C8B-B14F-4D97-AF65-F5344CB8AC3E}">
        <p14:creationId xmlns:p14="http://schemas.microsoft.com/office/powerpoint/2010/main" val="1163749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7B09B-473B-FC4A-6CA9-70C6F526DAA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E6FF44-B089-03B6-D62E-12ECC1E3AFAC}"/>
              </a:ext>
            </a:extLst>
          </p:cNvPr>
          <p:cNvSpPr>
            <a:spLocks noGrp="1"/>
          </p:cNvSpPr>
          <p:nvPr>
            <p:ph type="sldNum" sz="quarter" idx="12"/>
          </p:nvPr>
        </p:nvSpPr>
        <p:spPr/>
        <p:txBody>
          <a:bodyPr/>
          <a:lstStyle/>
          <a:p>
            <a:fld id="{9F3C1A03-04C2-0846-ADDA-213E9916F0D3}" type="slidenum">
              <a:rPr lang="en-GB" smtClean="0"/>
              <a:t>24</a:t>
            </a:fld>
            <a:endParaRPr lang="en-GB"/>
          </a:p>
        </p:txBody>
      </p:sp>
      <p:sp>
        <p:nvSpPr>
          <p:cNvPr id="2" name="Title 1">
            <a:extLst>
              <a:ext uri="{FF2B5EF4-FFF2-40B4-BE49-F238E27FC236}">
                <a16:creationId xmlns:a16="http://schemas.microsoft.com/office/drawing/2014/main" id="{93A28383-A42A-32C3-9AC6-B038DA2AA99D}"/>
              </a:ext>
            </a:extLst>
          </p:cNvPr>
          <p:cNvSpPr>
            <a:spLocks noGrp="1"/>
          </p:cNvSpPr>
          <p:nvPr>
            <p:ph type="title"/>
          </p:nvPr>
        </p:nvSpPr>
        <p:spPr>
          <a:xfrm>
            <a:off x="1024127" y="402336"/>
            <a:ext cx="10140401" cy="1219987"/>
          </a:xfrm>
        </p:spPr>
        <p:txBody>
          <a:bodyPr>
            <a:normAutofit/>
          </a:bodyPr>
          <a:lstStyle/>
          <a:p>
            <a:r>
              <a:rPr lang="en-GB" sz="3600" dirty="0"/>
              <a:t>Single Cell </a:t>
            </a:r>
            <a:r>
              <a:rPr lang="en-GB" sz="3600" dirty="0" err="1"/>
              <a:t>Rna</a:t>
            </a:r>
            <a:r>
              <a:rPr lang="en-GB" sz="3600" dirty="0"/>
              <a:t> sequencing</a:t>
            </a:r>
          </a:p>
        </p:txBody>
      </p:sp>
      <p:pic>
        <p:nvPicPr>
          <p:cNvPr id="5" name="Picture 4">
            <a:extLst>
              <a:ext uri="{FF2B5EF4-FFF2-40B4-BE49-F238E27FC236}">
                <a16:creationId xmlns:a16="http://schemas.microsoft.com/office/drawing/2014/main" id="{A04F2982-ECFE-5683-CBB8-6678D1441EFB}"/>
              </a:ext>
            </a:extLst>
          </p:cNvPr>
          <p:cNvPicPr>
            <a:picLocks noChangeAspect="1"/>
          </p:cNvPicPr>
          <p:nvPr/>
        </p:nvPicPr>
        <p:blipFill>
          <a:blip r:embed="rId3"/>
          <a:stretch>
            <a:fillRect/>
          </a:stretch>
        </p:blipFill>
        <p:spPr>
          <a:xfrm>
            <a:off x="210598" y="1360462"/>
            <a:ext cx="5763986" cy="5417281"/>
          </a:xfrm>
          <a:prstGeom prst="rect">
            <a:avLst/>
          </a:prstGeom>
        </p:spPr>
      </p:pic>
      <p:pic>
        <p:nvPicPr>
          <p:cNvPr id="7" name="Picture 6">
            <a:extLst>
              <a:ext uri="{FF2B5EF4-FFF2-40B4-BE49-F238E27FC236}">
                <a16:creationId xmlns:a16="http://schemas.microsoft.com/office/drawing/2014/main" id="{AF48E756-CF51-9F35-C952-CC89F488D0DC}"/>
              </a:ext>
            </a:extLst>
          </p:cNvPr>
          <p:cNvPicPr>
            <a:picLocks noChangeAspect="1"/>
          </p:cNvPicPr>
          <p:nvPr/>
        </p:nvPicPr>
        <p:blipFill>
          <a:blip r:embed="rId4"/>
          <a:stretch>
            <a:fillRect/>
          </a:stretch>
        </p:blipFill>
        <p:spPr>
          <a:xfrm>
            <a:off x="5958562" y="1012328"/>
            <a:ext cx="5732695" cy="5732695"/>
          </a:xfrm>
          <a:prstGeom prst="rect">
            <a:avLst/>
          </a:prstGeom>
        </p:spPr>
      </p:pic>
    </p:spTree>
    <p:extLst>
      <p:ext uri="{BB962C8B-B14F-4D97-AF65-F5344CB8AC3E}">
        <p14:creationId xmlns:p14="http://schemas.microsoft.com/office/powerpoint/2010/main" val="3201617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2B85E-5927-FF16-7DD9-B05F654469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DB233-505A-6F6D-3F82-7658F78D0D59}"/>
              </a:ext>
            </a:extLst>
          </p:cNvPr>
          <p:cNvSpPr>
            <a:spLocks noGrp="1"/>
          </p:cNvSpPr>
          <p:nvPr>
            <p:ph type="sldNum" sz="quarter" idx="12"/>
          </p:nvPr>
        </p:nvSpPr>
        <p:spPr/>
        <p:txBody>
          <a:bodyPr/>
          <a:lstStyle/>
          <a:p>
            <a:fld id="{9F3C1A03-04C2-0846-ADDA-213E9916F0D3}" type="slidenum">
              <a:rPr lang="en-GB" smtClean="0"/>
              <a:t>25</a:t>
            </a:fld>
            <a:endParaRPr lang="en-GB"/>
          </a:p>
        </p:txBody>
      </p:sp>
      <p:sp>
        <p:nvSpPr>
          <p:cNvPr id="2" name="Title 1">
            <a:extLst>
              <a:ext uri="{FF2B5EF4-FFF2-40B4-BE49-F238E27FC236}">
                <a16:creationId xmlns:a16="http://schemas.microsoft.com/office/drawing/2014/main" id="{ED0E8CB9-9344-32A5-6A00-9B989015F6EB}"/>
              </a:ext>
            </a:extLst>
          </p:cNvPr>
          <p:cNvSpPr>
            <a:spLocks noGrp="1"/>
          </p:cNvSpPr>
          <p:nvPr>
            <p:ph type="title"/>
          </p:nvPr>
        </p:nvSpPr>
        <p:spPr>
          <a:xfrm>
            <a:off x="1024127" y="402336"/>
            <a:ext cx="10140401" cy="1219987"/>
          </a:xfrm>
        </p:spPr>
        <p:txBody>
          <a:bodyPr>
            <a:normAutofit/>
          </a:bodyPr>
          <a:lstStyle/>
          <a:p>
            <a:r>
              <a:rPr lang="en-GB" sz="3600" dirty="0"/>
              <a:t>Single Cell </a:t>
            </a:r>
            <a:r>
              <a:rPr lang="en-GB" sz="3600" dirty="0" err="1"/>
              <a:t>Rna</a:t>
            </a:r>
            <a:r>
              <a:rPr lang="en-GB" sz="3600" dirty="0"/>
              <a:t> sequencing</a:t>
            </a:r>
          </a:p>
        </p:txBody>
      </p:sp>
      <p:pic>
        <p:nvPicPr>
          <p:cNvPr id="5" name="Picture 4">
            <a:extLst>
              <a:ext uri="{FF2B5EF4-FFF2-40B4-BE49-F238E27FC236}">
                <a16:creationId xmlns:a16="http://schemas.microsoft.com/office/drawing/2014/main" id="{F7760784-9187-C4CF-779D-8624FA0BD4F7}"/>
              </a:ext>
            </a:extLst>
          </p:cNvPr>
          <p:cNvPicPr>
            <a:picLocks noChangeAspect="1"/>
          </p:cNvPicPr>
          <p:nvPr/>
        </p:nvPicPr>
        <p:blipFill>
          <a:blip r:embed="rId3"/>
          <a:stretch>
            <a:fillRect/>
          </a:stretch>
        </p:blipFill>
        <p:spPr>
          <a:xfrm>
            <a:off x="0" y="1540111"/>
            <a:ext cx="4367029" cy="4104351"/>
          </a:xfrm>
          <a:prstGeom prst="rect">
            <a:avLst/>
          </a:prstGeom>
        </p:spPr>
      </p:pic>
      <p:pic>
        <p:nvPicPr>
          <p:cNvPr id="6" name="Picture 5" descr="A chart with different colored bars&#10;&#10;Description automatically generated with medium confidence">
            <a:extLst>
              <a:ext uri="{FF2B5EF4-FFF2-40B4-BE49-F238E27FC236}">
                <a16:creationId xmlns:a16="http://schemas.microsoft.com/office/drawing/2014/main" id="{1DAEFC65-3192-14D9-7045-D351EE08FD8F}"/>
              </a:ext>
            </a:extLst>
          </p:cNvPr>
          <p:cNvPicPr>
            <a:picLocks noChangeAspect="1"/>
          </p:cNvPicPr>
          <p:nvPr/>
        </p:nvPicPr>
        <p:blipFill>
          <a:blip r:embed="rId4"/>
          <a:stretch>
            <a:fillRect/>
          </a:stretch>
        </p:blipFill>
        <p:spPr>
          <a:xfrm>
            <a:off x="4278399" y="1684292"/>
            <a:ext cx="7913601" cy="3489416"/>
          </a:xfrm>
          <a:prstGeom prst="rect">
            <a:avLst/>
          </a:prstGeom>
        </p:spPr>
      </p:pic>
    </p:spTree>
    <p:extLst>
      <p:ext uri="{BB962C8B-B14F-4D97-AF65-F5344CB8AC3E}">
        <p14:creationId xmlns:p14="http://schemas.microsoft.com/office/powerpoint/2010/main" val="2738462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Ankylosing Spondylitis </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fontScale="77500" lnSpcReduction="20000"/>
          </a:bodyPr>
          <a:lstStyle/>
          <a:p>
            <a:r>
              <a:rPr lang="en-GB" sz="2400" dirty="0"/>
              <a:t>Chronic inflammatory disorder  </a:t>
            </a:r>
          </a:p>
          <a:p>
            <a:r>
              <a:rPr lang="en-GB" sz="2400" dirty="0"/>
              <a:t>inflammation and osteoproliferation of the spine and sacroiliac joints </a:t>
            </a:r>
          </a:p>
          <a:p>
            <a:r>
              <a:rPr lang="en-GB" sz="2400" dirty="0"/>
              <a:t>Age of onset 20-30 </a:t>
            </a:r>
          </a:p>
          <a:p>
            <a:r>
              <a:rPr lang="en-GB" sz="2400" dirty="0"/>
              <a:t>Affects men 2x more</a:t>
            </a:r>
          </a:p>
          <a:p>
            <a:r>
              <a:rPr lang="en-GB" sz="2400" dirty="0"/>
              <a:t>Prevalence is 0.1-2%</a:t>
            </a:r>
          </a:p>
          <a:p>
            <a:r>
              <a:rPr lang="en-GB" sz="2400" dirty="0"/>
              <a:t>Affects ~63000 in UK</a:t>
            </a:r>
          </a:p>
          <a:p>
            <a:r>
              <a:rPr lang="en-GB" sz="2400" dirty="0"/>
              <a:t>Complex genetic disorder</a:t>
            </a:r>
          </a:p>
          <a:p>
            <a:r>
              <a:rPr lang="en-GB" sz="2400" dirty="0"/>
              <a:t>Parent-child recurrence risk 7.9%</a:t>
            </a:r>
          </a:p>
          <a:p>
            <a:r>
              <a:rPr lang="en-GB" sz="2400" dirty="0"/>
              <a:t>Heritability of 90%</a:t>
            </a:r>
          </a:p>
          <a:p>
            <a:r>
              <a:rPr lang="en-GB" sz="2400" dirty="0"/>
              <a:t>HLA-B27</a:t>
            </a:r>
          </a:p>
          <a:p>
            <a:r>
              <a:rPr lang="en-GB" sz="2400" dirty="0"/>
              <a:t>Multiple GWAS </a:t>
            </a:r>
          </a:p>
          <a:p>
            <a:r>
              <a:rPr lang="en-GB" sz="2400" dirty="0"/>
              <a:t>48 loci currently associated </a:t>
            </a:r>
          </a:p>
          <a:p>
            <a:r>
              <a:rPr lang="en-GB" sz="2400" dirty="0"/>
              <a:t>Treatments are often ineffective</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3</a:t>
            </a:fld>
            <a:endParaRPr lang="en-GB"/>
          </a:p>
        </p:txBody>
      </p:sp>
      <p:pic>
        <p:nvPicPr>
          <p:cNvPr id="5" name="Picture 2">
            <a:extLst>
              <a:ext uri="{FF2B5EF4-FFF2-40B4-BE49-F238E27FC236}">
                <a16:creationId xmlns:a16="http://schemas.microsoft.com/office/drawing/2014/main" id="{F909EE66-7579-F540-A366-262C7ED2C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005" y="2862608"/>
            <a:ext cx="4063308"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F491F17E-2835-064A-B5B0-95120BB1D800}"/>
              </a:ext>
            </a:extLst>
          </p:cNvPr>
          <p:cNvSpPr txBox="1"/>
          <p:nvPr/>
        </p:nvSpPr>
        <p:spPr>
          <a:xfrm>
            <a:off x="8643068" y="5607967"/>
            <a:ext cx="3167932" cy="1384995"/>
          </a:xfrm>
          <a:prstGeom prst="rect">
            <a:avLst/>
          </a:prstGeom>
          <a:noFill/>
        </p:spPr>
        <p:txBody>
          <a:bodyPr wrap="square" rtlCol="0">
            <a:spAutoFit/>
          </a:bodyPr>
          <a:lstStyle/>
          <a:p>
            <a:r>
              <a:rPr lang="en-GB" sz="1200" dirty="0"/>
              <a:t>Brown et al. Arthritis Rheum . 1997</a:t>
            </a:r>
          </a:p>
          <a:p>
            <a:r>
              <a:rPr lang="en-GB" sz="1200" dirty="0" err="1"/>
              <a:t>Ellinghaus</a:t>
            </a:r>
            <a:r>
              <a:rPr lang="en-GB" sz="1200" dirty="0"/>
              <a:t> et al. Nat Genet. 2016</a:t>
            </a:r>
          </a:p>
          <a:p>
            <a:r>
              <a:rPr lang="en-GB" sz="1200" dirty="0"/>
              <a:t>Linda et al. Rheumatology. 2014</a:t>
            </a:r>
          </a:p>
          <a:p>
            <a:r>
              <a:rPr lang="en-GB" sz="1200" dirty="0" err="1"/>
              <a:t>Palla</a:t>
            </a:r>
            <a:r>
              <a:rPr lang="en-GB" sz="1200" dirty="0"/>
              <a:t> et al. </a:t>
            </a:r>
            <a:r>
              <a:rPr lang="en-GB" sz="1200" dirty="0" err="1"/>
              <a:t>Clin</a:t>
            </a:r>
            <a:r>
              <a:rPr lang="en-GB" sz="1200" dirty="0"/>
              <a:t> </a:t>
            </a:r>
            <a:r>
              <a:rPr lang="en-GB" sz="1200" dirty="0" err="1"/>
              <a:t>Exp</a:t>
            </a:r>
            <a:r>
              <a:rPr lang="en-GB" sz="1200" dirty="0"/>
              <a:t> </a:t>
            </a:r>
            <a:r>
              <a:rPr lang="en-GB" sz="1200" dirty="0" err="1"/>
              <a:t>Rheumatol</a:t>
            </a:r>
            <a:r>
              <a:rPr lang="en-GB" sz="1200" dirty="0"/>
              <a:t>. 2012</a:t>
            </a:r>
          </a:p>
          <a:p>
            <a:r>
              <a:rPr lang="en-GB" sz="1200" dirty="0"/>
              <a:t>Pedersen et al. </a:t>
            </a:r>
            <a:r>
              <a:rPr lang="en-GB" sz="1200" dirty="0" err="1"/>
              <a:t>Scand</a:t>
            </a:r>
            <a:r>
              <a:rPr lang="en-GB" sz="1200" dirty="0"/>
              <a:t> J </a:t>
            </a:r>
            <a:r>
              <a:rPr lang="en-GB" sz="1200" dirty="0" err="1"/>
              <a:t>Rheumatol</a:t>
            </a:r>
            <a:r>
              <a:rPr lang="en-GB" sz="1200" dirty="0"/>
              <a:t>. 2008</a:t>
            </a:r>
          </a:p>
          <a:p>
            <a:r>
              <a:rPr lang="en-GB" sz="1200" dirty="0" err="1"/>
              <a:t>Raychaudhuri</a:t>
            </a:r>
            <a:r>
              <a:rPr lang="en-GB" sz="1200" dirty="0"/>
              <a:t> &amp; </a:t>
            </a:r>
            <a:r>
              <a:rPr lang="en-GB" sz="1200" dirty="0" err="1"/>
              <a:t>Deodhar</a:t>
            </a:r>
            <a:r>
              <a:rPr lang="en-GB" sz="1200" dirty="0"/>
              <a:t> . J </a:t>
            </a:r>
            <a:r>
              <a:rPr lang="en-GB" sz="1200" dirty="0" err="1"/>
              <a:t>Autoimmun</a:t>
            </a:r>
            <a:r>
              <a:rPr lang="en-GB" sz="1200" dirty="0"/>
              <a:t>. 2014</a:t>
            </a:r>
          </a:p>
          <a:p>
            <a:endParaRPr lang="en-GB" sz="1200" dirty="0"/>
          </a:p>
        </p:txBody>
      </p:sp>
    </p:spTree>
    <p:extLst>
      <p:ext uri="{BB962C8B-B14F-4D97-AF65-F5344CB8AC3E}">
        <p14:creationId xmlns:p14="http://schemas.microsoft.com/office/powerpoint/2010/main" val="183954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iPSC Derived Macrophages as a Model</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r>
              <a:rPr lang="en-GB" sz="2400" dirty="0"/>
              <a:t>Many immune cell types are implicated in disease</a:t>
            </a:r>
          </a:p>
          <a:p>
            <a:r>
              <a:rPr lang="en-GB" sz="2400" dirty="0"/>
              <a:t>Unsure which is the most relevant</a:t>
            </a:r>
          </a:p>
          <a:p>
            <a:r>
              <a:rPr lang="en-GB" sz="2400" dirty="0"/>
              <a:t>Strong evidence for monocytes/macrophages and T cells </a:t>
            </a:r>
          </a:p>
          <a:p>
            <a:r>
              <a:rPr lang="en-GB" sz="2400" dirty="0"/>
              <a:t>Primary immune cells difficult to culture and edit</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4</a:t>
            </a:fld>
            <a:endParaRPr lang="en-GB"/>
          </a:p>
        </p:txBody>
      </p:sp>
      <p:sp>
        <p:nvSpPr>
          <p:cNvPr id="6" name="TextBox 5">
            <a:extLst>
              <a:ext uri="{FF2B5EF4-FFF2-40B4-BE49-F238E27FC236}">
                <a16:creationId xmlns:a16="http://schemas.microsoft.com/office/drawing/2014/main" id="{F491F17E-2835-064A-B5B0-95120BB1D800}"/>
              </a:ext>
            </a:extLst>
          </p:cNvPr>
          <p:cNvSpPr txBox="1"/>
          <p:nvPr/>
        </p:nvSpPr>
        <p:spPr>
          <a:xfrm>
            <a:off x="8679419" y="6098693"/>
            <a:ext cx="2972555" cy="646331"/>
          </a:xfrm>
          <a:prstGeom prst="rect">
            <a:avLst/>
          </a:prstGeom>
          <a:noFill/>
        </p:spPr>
        <p:txBody>
          <a:bodyPr wrap="square" rtlCol="0">
            <a:spAutoFit/>
          </a:bodyPr>
          <a:lstStyle/>
          <a:p>
            <a:r>
              <a:rPr lang="en-GB" sz="1200" dirty="0"/>
              <a:t>Limon-Camacho et al. J </a:t>
            </a:r>
            <a:r>
              <a:rPr lang="en-GB" sz="1200" dirty="0" err="1"/>
              <a:t>Rheumatol</a:t>
            </a:r>
            <a:r>
              <a:rPr lang="en-GB" sz="1200" dirty="0"/>
              <a:t> 2012</a:t>
            </a:r>
          </a:p>
          <a:p>
            <a:r>
              <a:rPr lang="en-GB" sz="1200" dirty="0"/>
              <a:t>Wright et al. Ann Rheum Dis 2009</a:t>
            </a:r>
          </a:p>
          <a:p>
            <a:r>
              <a:rPr lang="en-GB" sz="1200" dirty="0"/>
              <a:t>Zambrano-Zaragoza et al. </a:t>
            </a:r>
            <a:r>
              <a:rPr lang="en-GB" sz="1200" dirty="0" err="1"/>
              <a:t>Int</a:t>
            </a:r>
            <a:r>
              <a:rPr lang="en-GB" sz="1200" dirty="0"/>
              <a:t> J Inflam.2013 </a:t>
            </a:r>
          </a:p>
        </p:txBody>
      </p:sp>
      <p:pic>
        <p:nvPicPr>
          <p:cNvPr id="7" name="Picture 2" descr="U:\Review Paper\cells figure.jpg">
            <a:extLst>
              <a:ext uri="{FF2B5EF4-FFF2-40B4-BE49-F238E27FC236}">
                <a16:creationId xmlns:a16="http://schemas.microsoft.com/office/drawing/2014/main" id="{87A3E199-7972-9646-B2AC-0F9319F20C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89" r="9705" b="41528"/>
          <a:stretch/>
        </p:blipFill>
        <p:spPr bwMode="auto">
          <a:xfrm>
            <a:off x="5220072" y="4581128"/>
            <a:ext cx="3207954" cy="192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U:\Review Paper\cells figure.jpg">
            <a:extLst>
              <a:ext uri="{FF2B5EF4-FFF2-40B4-BE49-F238E27FC236}">
                <a16:creationId xmlns:a16="http://schemas.microsoft.com/office/drawing/2014/main" id="{DEC8418D-BEF9-B249-80FE-80A9F7B240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980" t="69542" r="17005" b="3473"/>
          <a:stretch/>
        </p:blipFill>
        <p:spPr bwMode="auto">
          <a:xfrm>
            <a:off x="2627784" y="5094586"/>
            <a:ext cx="2014718" cy="9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TNFRSF1A</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pPr lvl="1"/>
            <a:r>
              <a:rPr lang="en-GB" dirty="0"/>
              <a:t>Main TNF receptor</a:t>
            </a:r>
          </a:p>
          <a:p>
            <a:pPr lvl="1"/>
            <a:r>
              <a:rPr lang="en-GB" dirty="0"/>
              <a:t>Fine mapped to 6 SNPs</a:t>
            </a:r>
          </a:p>
          <a:p>
            <a:pPr lvl="1"/>
            <a:r>
              <a:rPr lang="en-GB" dirty="0"/>
              <a:t>rs887477 and rs11064145</a:t>
            </a:r>
          </a:p>
          <a:p>
            <a:pPr lvl="1"/>
            <a:r>
              <a:rPr lang="en-GB" dirty="0"/>
              <a:t>In regions of open chromatin and predicted enhancers</a:t>
            </a:r>
          </a:p>
          <a:p>
            <a:pPr lvl="1"/>
            <a:r>
              <a:rPr lang="en-GB" dirty="0"/>
              <a:t> KO TNFRSF1A, two enhancers</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5</a:t>
            </a:fld>
            <a:endParaRPr lang="en-GB"/>
          </a:p>
        </p:txBody>
      </p:sp>
      <p:pic>
        <p:nvPicPr>
          <p:cNvPr id="9" name="Picture 2">
            <a:extLst>
              <a:ext uri="{FF2B5EF4-FFF2-40B4-BE49-F238E27FC236}">
                <a16:creationId xmlns:a16="http://schemas.microsoft.com/office/drawing/2014/main" id="{A2C59FA7-DAD2-3D4D-89B5-E5ADA5AF9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 b="87780"/>
          <a:stretch/>
        </p:blipFill>
        <p:spPr bwMode="auto">
          <a:xfrm>
            <a:off x="1499674" y="4221088"/>
            <a:ext cx="6435470" cy="196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51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Designing guide RNAs: KO Strategy</a:t>
            </a:r>
            <a:endParaRPr lang="en-GB" sz="3600" cap="none" dirty="0">
              <a:latin typeface="+mn-lt"/>
            </a:endParaRP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6</a:t>
            </a:fld>
            <a:endParaRPr lang="en-GB"/>
          </a:p>
        </p:txBody>
      </p:sp>
      <p:pic>
        <p:nvPicPr>
          <p:cNvPr id="8" name="Picture 2">
            <a:extLst>
              <a:ext uri="{FF2B5EF4-FFF2-40B4-BE49-F238E27FC236}">
                <a16:creationId xmlns:a16="http://schemas.microsoft.com/office/drawing/2014/main" id="{C2DCD0D6-28DA-164C-B096-BFCE95A04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27" y="2415978"/>
            <a:ext cx="8424863"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82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PCR amplification</a:t>
            </a:r>
            <a:endParaRPr lang="en-GB" sz="3600" cap="none" dirty="0">
              <a:latin typeface="+mn-lt"/>
            </a:endParaRP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7</a:t>
            </a:fld>
            <a:endParaRPr lang="en-GB"/>
          </a:p>
        </p:txBody>
      </p:sp>
      <p:pic>
        <p:nvPicPr>
          <p:cNvPr id="5" name="Picture 4" descr="pcranim2">
            <a:extLst>
              <a:ext uri="{FF2B5EF4-FFF2-40B4-BE49-F238E27FC236}">
                <a16:creationId xmlns:a16="http://schemas.microsoft.com/office/drawing/2014/main" id="{4C890849-D3B7-8E4B-8446-12220093DA6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30214" y="402336"/>
            <a:ext cx="2857500" cy="57150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id="{11715BCE-FF66-DB4B-8EF8-DD29F770A476}"/>
              </a:ext>
            </a:extLst>
          </p:cNvPr>
          <p:cNvPicPr>
            <a:picLocks noChangeAspect="1"/>
          </p:cNvPicPr>
          <p:nvPr/>
        </p:nvPicPr>
        <p:blipFill>
          <a:blip r:embed="rId4"/>
          <a:stretch>
            <a:fillRect/>
          </a:stretch>
        </p:blipFill>
        <p:spPr>
          <a:xfrm>
            <a:off x="838374" y="4553012"/>
            <a:ext cx="1151301" cy="213715"/>
          </a:xfrm>
          <a:prstGeom prst="rect">
            <a:avLst/>
          </a:prstGeom>
        </p:spPr>
      </p:pic>
      <p:pic>
        <p:nvPicPr>
          <p:cNvPr id="7" name="Picture 6">
            <a:extLst>
              <a:ext uri="{FF2B5EF4-FFF2-40B4-BE49-F238E27FC236}">
                <a16:creationId xmlns:a16="http://schemas.microsoft.com/office/drawing/2014/main" id="{2BA06352-6798-864A-B585-E8483A99EAA9}"/>
              </a:ext>
            </a:extLst>
          </p:cNvPr>
          <p:cNvPicPr>
            <a:picLocks noChangeAspect="1"/>
          </p:cNvPicPr>
          <p:nvPr/>
        </p:nvPicPr>
        <p:blipFill>
          <a:blip r:embed="rId5"/>
          <a:stretch>
            <a:fillRect/>
          </a:stretch>
        </p:blipFill>
        <p:spPr>
          <a:xfrm>
            <a:off x="969004" y="5093653"/>
            <a:ext cx="434323" cy="261973"/>
          </a:xfrm>
          <a:prstGeom prst="rect">
            <a:avLst/>
          </a:prstGeom>
        </p:spPr>
      </p:pic>
      <p:pic>
        <p:nvPicPr>
          <p:cNvPr id="9" name="Picture 8">
            <a:extLst>
              <a:ext uri="{FF2B5EF4-FFF2-40B4-BE49-F238E27FC236}">
                <a16:creationId xmlns:a16="http://schemas.microsoft.com/office/drawing/2014/main" id="{FB5CE3F9-10BB-4A41-BF6E-AB7453B151AB}"/>
              </a:ext>
            </a:extLst>
          </p:cNvPr>
          <p:cNvPicPr>
            <a:picLocks noChangeAspect="1"/>
          </p:cNvPicPr>
          <p:nvPr/>
        </p:nvPicPr>
        <p:blipFill>
          <a:blip r:embed="rId6"/>
          <a:stretch>
            <a:fillRect/>
          </a:stretch>
        </p:blipFill>
        <p:spPr>
          <a:xfrm>
            <a:off x="1598920" y="5544671"/>
            <a:ext cx="324019" cy="275761"/>
          </a:xfrm>
          <a:prstGeom prst="rect">
            <a:avLst/>
          </a:prstGeom>
        </p:spPr>
      </p:pic>
      <p:pic>
        <p:nvPicPr>
          <p:cNvPr id="10" name="Picture 9">
            <a:extLst>
              <a:ext uri="{FF2B5EF4-FFF2-40B4-BE49-F238E27FC236}">
                <a16:creationId xmlns:a16="http://schemas.microsoft.com/office/drawing/2014/main" id="{C3FC683B-71AA-5042-89F5-66B8440F10B3}"/>
              </a:ext>
            </a:extLst>
          </p:cNvPr>
          <p:cNvPicPr>
            <a:picLocks noChangeAspect="1"/>
          </p:cNvPicPr>
          <p:nvPr/>
        </p:nvPicPr>
        <p:blipFill>
          <a:blip r:embed="rId7"/>
          <a:stretch>
            <a:fillRect/>
          </a:stretch>
        </p:blipFill>
        <p:spPr>
          <a:xfrm>
            <a:off x="1459781" y="5093653"/>
            <a:ext cx="585992" cy="330913"/>
          </a:xfrm>
          <a:prstGeom prst="rect">
            <a:avLst/>
          </a:prstGeom>
        </p:spPr>
      </p:pic>
      <p:pic>
        <p:nvPicPr>
          <p:cNvPr id="11" name="Picture 10">
            <a:extLst>
              <a:ext uri="{FF2B5EF4-FFF2-40B4-BE49-F238E27FC236}">
                <a16:creationId xmlns:a16="http://schemas.microsoft.com/office/drawing/2014/main" id="{B588FB54-1897-3B4A-89DE-97284B9D259A}"/>
              </a:ext>
            </a:extLst>
          </p:cNvPr>
          <p:cNvPicPr>
            <a:picLocks noChangeAspect="1"/>
          </p:cNvPicPr>
          <p:nvPr/>
        </p:nvPicPr>
        <p:blipFill>
          <a:blip r:embed="rId8"/>
          <a:stretch>
            <a:fillRect/>
          </a:stretch>
        </p:blipFill>
        <p:spPr>
          <a:xfrm rot="10800000">
            <a:off x="903689" y="4447898"/>
            <a:ext cx="1075467" cy="186139"/>
          </a:xfrm>
          <a:prstGeom prst="rect">
            <a:avLst/>
          </a:prstGeom>
        </p:spPr>
      </p:pic>
      <p:sp>
        <p:nvSpPr>
          <p:cNvPr id="12" name="TextBox 11">
            <a:extLst>
              <a:ext uri="{FF2B5EF4-FFF2-40B4-BE49-F238E27FC236}">
                <a16:creationId xmlns:a16="http://schemas.microsoft.com/office/drawing/2014/main" id="{17D14B03-9305-3845-99CE-332EAB7C19EB}"/>
              </a:ext>
            </a:extLst>
          </p:cNvPr>
          <p:cNvSpPr txBox="1"/>
          <p:nvPr/>
        </p:nvSpPr>
        <p:spPr>
          <a:xfrm>
            <a:off x="2026810" y="4447898"/>
            <a:ext cx="2549865" cy="307777"/>
          </a:xfrm>
          <a:prstGeom prst="rect">
            <a:avLst/>
          </a:prstGeom>
          <a:noFill/>
        </p:spPr>
        <p:txBody>
          <a:bodyPr wrap="none" rtlCol="0">
            <a:spAutoFit/>
          </a:bodyPr>
          <a:lstStyle/>
          <a:p>
            <a:r>
              <a:rPr lang="en-US" sz="1400" dirty="0"/>
              <a:t>DNA strand made of nucleotides</a:t>
            </a:r>
          </a:p>
        </p:txBody>
      </p:sp>
      <p:sp>
        <p:nvSpPr>
          <p:cNvPr id="13" name="TextBox 12">
            <a:extLst>
              <a:ext uri="{FF2B5EF4-FFF2-40B4-BE49-F238E27FC236}">
                <a16:creationId xmlns:a16="http://schemas.microsoft.com/office/drawing/2014/main" id="{176E708F-49A8-E44E-81D4-668070FC75C2}"/>
              </a:ext>
            </a:extLst>
          </p:cNvPr>
          <p:cNvSpPr txBox="1"/>
          <p:nvPr/>
        </p:nvSpPr>
        <p:spPr>
          <a:xfrm>
            <a:off x="2026810" y="5058950"/>
            <a:ext cx="2363980" cy="307777"/>
          </a:xfrm>
          <a:prstGeom prst="rect">
            <a:avLst/>
          </a:prstGeom>
          <a:noFill/>
        </p:spPr>
        <p:txBody>
          <a:bodyPr wrap="none" rtlCol="0">
            <a:spAutoFit/>
          </a:bodyPr>
          <a:lstStyle/>
          <a:p>
            <a:r>
              <a:rPr lang="en-US" sz="1400" dirty="0"/>
              <a:t>Primers (forward and reverse)</a:t>
            </a:r>
          </a:p>
        </p:txBody>
      </p:sp>
      <p:sp>
        <p:nvSpPr>
          <p:cNvPr id="14" name="TextBox 13">
            <a:extLst>
              <a:ext uri="{FF2B5EF4-FFF2-40B4-BE49-F238E27FC236}">
                <a16:creationId xmlns:a16="http://schemas.microsoft.com/office/drawing/2014/main" id="{54758EBB-8CA3-0C4D-A595-775D09DC00AA}"/>
              </a:ext>
            </a:extLst>
          </p:cNvPr>
          <p:cNvSpPr txBox="1"/>
          <p:nvPr/>
        </p:nvSpPr>
        <p:spPr>
          <a:xfrm>
            <a:off x="2026810" y="5528662"/>
            <a:ext cx="2421176" cy="307777"/>
          </a:xfrm>
          <a:prstGeom prst="rect">
            <a:avLst/>
          </a:prstGeom>
          <a:noFill/>
        </p:spPr>
        <p:txBody>
          <a:bodyPr wrap="none" rtlCol="0">
            <a:spAutoFit/>
          </a:bodyPr>
          <a:lstStyle/>
          <a:p>
            <a:r>
              <a:rPr lang="en-US" sz="1400" i="1" dirty="0" err="1"/>
              <a:t>Taq</a:t>
            </a:r>
            <a:r>
              <a:rPr lang="en-US" sz="1400" dirty="0"/>
              <a:t> DNA polymerase (enzyme)</a:t>
            </a:r>
          </a:p>
        </p:txBody>
      </p:sp>
      <p:pic>
        <p:nvPicPr>
          <p:cNvPr id="15" name="Picture 2" descr="https://www.thermofisher.com/uk/en/home/life-science/cloning/cloning-learning-center/invitrogen-school-of-molecular-biology/pcr-education/pcr-reagents-enzymes/pcr-basics/_jcr_content/MainParsys/image_af69/backgroundimg.img.jpg/1500206185170.jpg">
            <a:extLst>
              <a:ext uri="{FF2B5EF4-FFF2-40B4-BE49-F238E27FC236}">
                <a16:creationId xmlns:a16="http://schemas.microsoft.com/office/drawing/2014/main" id="{01C3A5C7-FA2F-E549-B967-C81F76F744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145" y="1564761"/>
            <a:ext cx="4311258" cy="22851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9074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8</a:t>
            </a:fld>
            <a:endParaRPr lang="en-GB"/>
          </a:p>
        </p:txBody>
      </p:sp>
    </p:spTree>
    <p:extLst>
      <p:ext uri="{BB962C8B-B14F-4D97-AF65-F5344CB8AC3E}">
        <p14:creationId xmlns:p14="http://schemas.microsoft.com/office/powerpoint/2010/main" val="167361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6E8EDE-5E36-0970-5F3D-21C1AA46FC2E}"/>
              </a:ext>
            </a:extLst>
          </p:cNvPr>
          <p:cNvSpPr>
            <a:spLocks noGrp="1"/>
          </p:cNvSpPr>
          <p:nvPr>
            <p:ph type="sldNum" sz="quarter" idx="12"/>
          </p:nvPr>
        </p:nvSpPr>
        <p:spPr/>
        <p:txBody>
          <a:bodyPr/>
          <a:lstStyle/>
          <a:p>
            <a:fld id="{9F3C1A03-04C2-0846-ADDA-213E9916F0D3}" type="slidenum">
              <a:rPr lang="en-GB" smtClean="0"/>
              <a:pPr/>
              <a:t>9</a:t>
            </a:fld>
            <a:endParaRPr lang="en-GB" dirty="0"/>
          </a:p>
        </p:txBody>
      </p:sp>
      <p:pic>
        <p:nvPicPr>
          <p:cNvPr id="5" name="Picture 4">
            <a:extLst>
              <a:ext uri="{FF2B5EF4-FFF2-40B4-BE49-F238E27FC236}">
                <a16:creationId xmlns:a16="http://schemas.microsoft.com/office/drawing/2014/main" id="{D0884E13-1546-8B00-0EE9-C9C761EA99E4}"/>
              </a:ext>
            </a:extLst>
          </p:cNvPr>
          <p:cNvPicPr>
            <a:picLocks noChangeAspect="1"/>
          </p:cNvPicPr>
          <p:nvPr>
            <p:custDataLst>
              <p:tags r:id="rId1"/>
            </p:custDataLst>
          </p:nvPr>
        </p:nvPicPr>
        <p:blipFill>
          <a:blip r:embed="rId3"/>
          <a:stretch>
            <a:fillRect/>
          </a:stretch>
        </p:blipFill>
        <p:spPr>
          <a:xfrm>
            <a:off x="2078721" y="1233810"/>
            <a:ext cx="8034557" cy="5624190"/>
          </a:xfrm>
          <a:prstGeom prst="rect">
            <a:avLst/>
          </a:prstGeom>
        </p:spPr>
      </p:pic>
      <p:sp>
        <p:nvSpPr>
          <p:cNvPr id="6" name="Title 1">
            <a:extLst>
              <a:ext uri="{FF2B5EF4-FFF2-40B4-BE49-F238E27FC236}">
                <a16:creationId xmlns:a16="http://schemas.microsoft.com/office/drawing/2014/main" id="{3D762FBC-1AEB-E9A0-0E34-25D7B4315701}"/>
              </a:ext>
            </a:extLst>
          </p:cNvPr>
          <p:cNvSpPr txBox="1">
            <a:spLocks/>
          </p:cNvSpPr>
          <p:nvPr/>
        </p:nvSpPr>
        <p:spPr>
          <a:xfrm>
            <a:off x="869148" y="402336"/>
            <a:ext cx="10767329" cy="1111262"/>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marL="109728" algn="ctr"/>
            <a:r>
              <a:rPr lang="en-US" sz="3600" dirty="0"/>
              <a:t>Measuring Gene expression</a:t>
            </a:r>
            <a:endParaRPr lang="en-CA" sz="3600" dirty="0"/>
          </a:p>
        </p:txBody>
      </p:sp>
    </p:spTree>
    <p:extLst>
      <p:ext uri="{BB962C8B-B14F-4D97-AF65-F5344CB8AC3E}">
        <p14:creationId xmlns:p14="http://schemas.microsoft.com/office/powerpoint/2010/main" val="13589147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D" val="66e876f2496beb0c52f1e0fc"/>
  <p:tag name="SETTINGSKEY" val="66e876f2496beb0c52f1e0fc_1726602773092"/>
  <p:tag name="TRANSPARENTBACKGROUND" val="false"/>
  <p:tag name="VERSION" val="1726602746922"/>
  <p:tag name="TITLE" val="Gene expression sequencing"/>
  <p:tag name="CREATORNAME" val="Justin Whalley"/>
  <p:tag name="DATEINSERTED" val="172660277343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50F9287-5AB1-E247-BFAB-ACF19C6A6D1F}">
  <we:reference id="wa200006038" version="1.0.0.3" store="en-US" storeType="OMEX"/>
  <we:alternateReferences>
    <we:reference id="wa200006038" version="1.0.0.3" store="" storeType="OMEX"/>
  </we:alternateReferences>
  <we:properties>
    <we:property name="66e876f2496beb0c52f1e0fc_1726668844617" value="{&quot;id&quot;:&quot;7ade33f0-21e6-4b68-8cec-429bf0beb6d7&quot;,&quot;objects&quot;:{&quot;7ade33f0-21e6-4b68-8cec-429bf0beb6d7&quot;:{&quot;id&quot;:&quot;7ade33f0-21e6-4b68-8cec-429bf0beb6d7&quot;,&quot;type&quot;:&quot;FIGURE_OBJECT&quot;,&quot;document&quot;:{&quot;type&quot;:&quot;DOCUMENT_GROUP&quot;,&quot;canvasType&quot;:&quot;FIGURE&quot;,&quot;units&quot;:&quot;in&quot;}},&quot;db3fdf24-71a9-4ab6-b74a-acbdd9305c1d&quot;:{&quot;id&quot;:&quot;db3fdf24-71a9-4ab6-b74a-acbdd9305c1d&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7ade33f0-21e6-4b68-8cec-429bf0beb6d7&quot;,&quot;type&quot;:&quot;FRAME&quot;,&quot;order&quot;:&quot;5&quot;}},&quot;e7d9b076-d183-4393-a398-ca34d912f736&quot;:{&quot;id&quot;:&quot;e7d9b076-d183-4393-a398-ca34d912f736&quot;,&quot;type&quot;:&quot;FIGURE_OBJECT&quot;,&quot;document&quot;:{&quot;type&quot;:&quot;FIGURE&quot;,&quot;canvasType&quot;:&quot;FIGURE&quot;,&quot;units&quot;:&quot;in&quot;},&quot;parent&quot;:{&quot;parentId&quot;:&quot;7ade33f0-21e6-4b68-8cec-429bf0beb6d7&quot;,&quot;type&quot;:&quot;DOCUMENT&quot;,&quot;order&quot;:&quot;5&quot;}},&quot;65c1f560-daf3-4e99-9fee-2e76a822d507&quot;:{&quot;id&quot;:&quot;65c1f560-daf3-4e99-9fee-2e76a822d507&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type&quot;:&quot;FRAME&quot;,&quot;parentId&quot;:&quot;e7d9b076-d183-4393-a398-ca34d912f736&quot;,&quot;order&quot;:&quot;5&quot;}},&quot;d1e9a73f-20fb-4888-bb87-ccde4e1e146d&quot;:{&quot;id&quot;:&quot;d1e9a73f-20fb-4888-bb87-ccde4e1e146d&quot;,&quot;type&quot;:&quot;FIGURE_OBJECT&quot;,&quot;guide&quot;:{&quot;type&quot;:&quot;GRID&quot;,&quot;distance&quot;:0.5,&quot;units&quot;:&quot;in&quot;},&quot;parent&quot;:{&quot;parentId&quot;:&quot;7ade33f0-21e6-4b68-8cec-429bf0beb6d7&quot;,&quot;type&quot;:&quot;GUIDE&quot;,&quot;order&quot;:&quot;5&quot;}},&quot;9a14ca86-ebaf-4515-bd0d-645310cac865&quot;:{&quot;id&quot;:&quot;9a14ca86-ebaf-4515-bd0d-645310cac865&quot;,&quot;name&quot;:&quot;DNA microarray scanner&quot;,&quot;displayName&quot;:&quot;&quot;,&quot;type&quot;:&quot;FIGURE_OBJECT&quot;,&quot;relativeTransform&quot;:{&quot;translate&quot;:{&quot;x&quot;:317,&quot;y&quot;:-143.11},&quot;rotate&quot;:0,&quot;skewX&quot;:0,&quot;scale&quot;:{&quot;x&quot;:1,&quot;y&quot;:1}},&quot;image&quot;:{&quot;url&quot;:&quot;https://icons.biorender.com/biorender/5efa615585346400281f05ef/20200629221955/image/dna-microarray-scanner.png&quot;,&quot;fallbackUrl&quot;:&quot;https://res.cloudinary.com/dlcjuc3ej/image/upload/v1593469195/z5x9xtkqbdjuwuxg67z8.svg#/keystone/api/icons/5efa615585346400281f05ef/20200629221955/image/dna-microarray-scanner.svg#/keystone/api/icons/5efa615585346400281f05ef/20200629221955/image/dna-microarray-scanner.svg#/keystone/api/icons/5efa615585346400281f05ef/20200629221955/image/dna-microarray-scanner.svg#/keystone/api/icons/5efa615585346400281f05ef/20200629221955/image/dna-microarray-scanner.svg#/keystone/api/icons/5efa615585346400281f05ef/20200629221955/image/dna-microarray-scanner.svg&quot;,&quot;isPremium&quot;:false,&quot;isOrgIcon&quot;:false,&quot;size&quot;:{&quot;x&quot;:250,&quot;y&quot;:193.7799043062201}},&quot;source&quot;:{&quot;id&quot;:&quot;5efa615585346400281f05ef&quot;,&quot;version&quot;:&quot;1593469195&quot;,&quot;type&quot;:&quot;ASSETS&quot;},&quot;isPremium&quot;:false,&quot;parent&quot;:{&quot;type&quot;:&quot;CHILD&quot;,&quot;parentId&quot;:&quot;e7d9b076-d183-4393-a398-ca34d912f736&quot;,&quot;order&quot;:&quot;5&quot;}},&quot;dd153e9a-acdf-48bc-bf85-8df8034cf7a5&quot;:{&quot;relativeTransform&quot;:{&quot;translate&quot;:{&quot;x&quot;:331.92713567839195,&quot;y&quot;:121.5},&quot;rotate&quot;:0,&quot;skewX&quot;:0,&quot;scale&quot;:{&quot;x&quot;:1,&quot;y&quot;:1}},&quot;type&quot;:&quot;FIGURE_OBJECT&quot;,&quot;id&quot;:&quot;dd153e9a-acdf-48bc-bf85-8df8034cf7a5&quot;,&quot;name&quot;:&quot;Microarray (10 x 10)&quot;,&quot;displayName&quot;:&quot;Microarray (10 x 10)&quot;,&quot;opacity&quot;:1,&quot;source&quot;:{&quot;id&quot;:&quot;5cd975932bd79d33009adced&quot;,&quot;type&quot;:&quot;ASSETS&quot;},&quot;pathStyles&quot;:[{&quot;type&quot;:&quot;FILL&quot;,&quot;fillStyle&quot;:&quot;rgb(0,0,0)&quot;}],&quot;isLocked&quot;:false,&quot;parent&quot;:{&quot;type&quot;:&quot;CHILD&quot;,&quot;parentId&quot;:&quot;e7d9b076-d183-4393-a398-ca34d912f736&quot;,&quot;order&quot;:&quot;7&quot;},&quot;isPremium&quot;:true},&quot;25540124-077c-4f47-b2f9-ffd8e9279124&quot;:{&quot;type&quot;:&quot;FIGURE_OBJECT&quot;,&quot;id&quot;:&quot;25540124-077c-4f47-b2f9-ffd8e9279124&quot;,&quot;relativeTransform&quot;:{&quot;translate&quot;:{&quot;x&quot;:0,&quot;y&quot;:0},&quot;rotate&quot;:0},&quot;opacity&quot;:1,&quot;path&quot;:{&quot;type&quot;:&quot;RECT&quot;,&quot;size&quot;:{&quot;x&quot;:229.8542713567839,&quot;y&quot;:237},&quot;cornerRounding&quot;:{&quot;type&quot;:&quot;ARC_LENGTH&quot;,&quot;global&quot;:0}},&quot;pathStyles&quot;:[{&quot;type&quot;:&quot;FILL&quot;,&quot;fillStyle&quot;:&quot;rgba(27,28,31,1)&quot;},{&quot;type&quot;:&quot;STROKE&quot;,&quot;strokeStyle&quot;:&quot;transparent&quot;,&quot;lineWidth&quot;:0,&quot;lineJoin&quot;:&quot;round&quot;,&quot;dashArray&quot;:[0,0]}],&quot;isLocked&quot;:false,&quot;parent&quot;:{&quot;type&quot;:&quot;CHILD&quot;,&quot;parentId&quot;:&quot;dd153e9a-acdf-48bc-bf85-8df8034cf7a5&quot;,&quot;order&quot;:&quot;005&quot;}},&quot;ef49a04c-11b1-4957-a5ea-334263636923&quot;:{&quot;type&quot;:&quot;FIGURE_OBJECT&quot;,&quot;id&quot;:&quot;ef49a04c-11b1-4957-a5ea-334263636923&quot;,&quot;relativeTransform&quot;:{&quot;translate&quot;:{&quot;x&quot;:-94.97737814609744,&quot;y&quot;:-101.96828266871049},&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01&quot;}},&quot;b5aa04e0-bb35-4f9d-a91c-c1fd3381a499&quot;:{&quot;type&quot;:&quot;FIGURE_OBJECT&quot;,&quot;id&quot;:&quot;b5aa04e0-bb35-4f9d-a91c-c1fd3381a499&quot;,&quot;relativeTransform&quot;:{&quot;translate&quot;:{&quot;x&quot;:-73.90938819634869,&quot;y&quot;:-101.96828266871049},&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015&quot;}},&quot;616e3942-92c6-455a-b6d6-143354a921e3&quot;:{&quot;type&quot;:&quot;FIGURE_OBJECT&quot;,&quot;id&quot;:&quot;616e3942-92c6-455a-b6d6-143354a921e3&quot;,&quot;relativeTransform&quot;:{&quot;translate&quot;:{&quot;x&quot;:-94.97737814609744,&quot;y&quot;:-79.7807952315245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02&quot;}},&quot;2fba4559-6d16-4b8f-ae5c-10b765a78eb5&quot;:{&quot;type&quot;:&quot;FIGURE_OBJECT&quot;,&quot;id&quot;:&quot;2fba4559-6d16-4b8f-ae5c-10b765a78eb5&quot;,&quot;relativeTransform&quot;:{&quot;translate&quot;:{&quot;x&quot;:-73.90938819634869,&quot;y&quot;:-79.78079523152456},&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025&quot;}},&quot;4aed7c55-a7ab-4bed-9e6e-47869e6d5eef&quot;:{&quot;type&quot;:&quot;FIGURE_OBJECT&quot;,&quot;id&quot;:&quot;4aed7c55-a7ab-4bed-9e6e-47869e6d5eef&quot;,&quot;relativeTransform&quot;:{&quot;translate&quot;:{&quot;x&quot;:-52.86521734207733,&quot;y&quot;:-101.9801922164492},&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03&quot;}},&quot;43752ff3-6345-421a-b3e7-1e3569ec847e&quot;:{&quot;type&quot;:&quot;FIGURE_OBJECT&quot;,&quot;id&quot;:&quot;43752ff3-6345-421a-b3e7-1e3569ec847e&quot;,&quot;relativeTransform&quot;:{&quot;translate&quot;:{&quot;x&quot;:-31.809136940067283,&quot;y&quot;:-101.980192216449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05&quot;}},&quot;4023e21e-6979-4cf3-afda-fa297ec47f7a&quot;:{&quot;type&quot;:&quot;FIGURE_OBJECT&quot;,&quot;id&quot;:&quot;4023e21e-6979-4cf3-afda-fa297ec47f7a&quot;,&quot;relativeTransform&quot;:{&quot;translate&quot;:{&quot;x&quot;:-10.74114699031854,&quot;y&quot;:-101.980192216449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055&quot;}},&quot;143730e5-c512-45a1-bea6-c4e9c910ec64&quot;:{&quot;type&quot;:&quot;FIGURE_OBJECT&quot;,&quot;id&quot;:&quot;143730e5-c512-45a1-bea6-c4e9c910ec64&quot;,&quot;relativeTransform&quot;:{&quot;translate&quot;:{&quot;x&quot;:10.314933411691507,&quot;y&quot;:-101.9801922164492},&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06&quot;}},&quot;f3ef2253-8079-4343-a3bf-63b9271dc0a1&quot;:{&quot;type&quot;:&quot;FIGURE_OBJECT&quot;,&quot;id&quot;:&quot;f3ef2253-8079-4343-a3bf-63b9271dc0a1&quot;,&quot;relativeTransform&quot;:{&quot;translate&quot;:{&quot;x&quot;:-52.86521734207733,&quot;y&quot;:-79.79270477926327},&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07&quot;}},&quot;8265cceb-afa8-443a-97a0-272a6835958a&quot;:{&quot;type&quot;:&quot;FIGURE_OBJECT&quot;,&quot;id&quot;:&quot;8265cceb-afa8-443a-97a0-272a6835958a&quot;,&quot;relativeTransform&quot;:{&quot;translate&quot;:{&quot;x&quot;:-31.809136940067283,&quot;y&quot;:-79.79270477926327},&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075&quot;}},&quot;a6f143dd-2013-4691-8a6b-8a4361b538e2&quot;:{&quot;type&quot;:&quot;FIGURE_OBJECT&quot;,&quot;id&quot;:&quot;a6f143dd-2013-4691-8a6b-8a4361b538e2&quot;,&quot;relativeTransform&quot;:{&quot;translate&quot;:{&quot;x&quot;:-10.74114699031854,&quot;y&quot;:-79.79270477926327},&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08&quot;}},&quot;4dd89da7-a729-4dbf-9f86-9cf3360260fc&quot;:{&quot;type&quot;:&quot;FIGURE_OBJECT&quot;,&quot;id&quot;:&quot;4dd89da7-a729-4dbf-9f86-9cf3360260fc&quot;,&quot;relativeTransform&quot;:{&quot;translate&quot;:{&quot;x&quot;:10.314933411691507,&quot;y&quot;:-79.79270477926327},&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quot;}},&quot;62896e84-5619-4af9-9722-8e7f34463b99&quot;:{&quot;type&quot;:&quot;FIGURE_OBJECT&quot;,&quot;id&quot;:&quot;62896e84-5619-4af9-9722-8e7f34463b99&quot;,&quot;relativeTransform&quot;:{&quot;translate&quot;:{&quot;x&quot;:-52.86521734207733,&quot;y&quot;:-57.593307794338635},&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05&quot;}},&quot;75ec5c82-678c-4d6c-ae2f-fa2468707a05&quot;:{&quot;type&quot;:&quot;FIGURE_OBJECT&quot;,&quot;id&quot;:&quot;75ec5c82-678c-4d6c-ae2f-fa2468707a05&quot;,&quot;relativeTransform&quot;:{&quot;translate&quot;:{&quot;x&quot;:-31.809136940067283,&quot;y&quot;:-57.593307794338635},&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11&quot;}},&quot;81a0c7cf-14d7-44e7-91da-938565bc30e7&quot;:{&quot;type&quot;:&quot;FIGURE_OBJECT&quot;,&quot;id&quot;:&quot;81a0c7cf-14d7-44e7-91da-938565bc30e7&quot;,&quot;relativeTransform&quot;:{&quot;translate&quot;:{&quot;x&quot;:-10.74114699031854,&quot;y&quot;:-57.593307794338635},&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115&quot;}},&quot;d6874b65-1ccf-4dc9-a780-f01346441f86&quot;:{&quot;type&quot;:&quot;FIGURE_OBJECT&quot;,&quot;id&quot;:&quot;d6874b65-1ccf-4dc9-a780-f01346441f86&quot;,&quot;relativeTransform&quot;:{&quot;translate&quot;:{&quot;x&quot;:10.314933411691507,&quot;y&quot;:-57.593307794338635},&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2&quot;}},&quot;4af95289-ca2e-44fe-8d7e-0e198e595980&quot;:{&quot;type&quot;:&quot;FIGURE_OBJECT&quot;,&quot;id&quot;:&quot;4af95289-ca2e-44fe-8d7e-0e198e595980&quot;,&quot;relativeTransform&quot;:{&quot;translate&quot;:{&quot;x&quot;:-52.86521734207733,&quot;y&quot;:-35.40582035715270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25&quot;}},&quot;f95c5c35-617b-4b52-8cf0-e5b4a83739d5&quot;:{&quot;type&quot;:&quot;FIGURE_OBJECT&quot;,&quot;id&quot;:&quot;f95c5c35-617b-4b52-8cf0-e5b4a83739d5&quot;,&quot;relativeTransform&quot;:{&quot;translate&quot;:{&quot;x&quot;:-31.809136940067283,&quot;y&quot;:-35.405820357152706},&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13&quot;}},&quot;934d7637-cc05-483a-aab3-8e84c7c0cc3e&quot;:{&quot;type&quot;:&quot;FIGURE_OBJECT&quot;,&quot;id&quot;:&quot;934d7637-cc05-483a-aab3-8e84c7c0cc3e&quot;,&quot;relativeTransform&quot;:{&quot;translate&quot;:{&quot;x&quot;:-10.74114699031854,&quot;y&quot;:-35.405820357152706},&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15&quot;}},&quot;bd4d60ba-ff13-46a4-a1e9-7ccf83254b9b&quot;:{&quot;type&quot;:&quot;FIGURE_OBJECT&quot;,&quot;id&quot;:&quot;bd4d60ba-ff13-46a4-a1e9-7ccf83254b9b&quot;,&quot;relativeTransform&quot;:{&quot;translate&quot;:{&quot;x&quot;:10.314933411691507,&quot;y&quot;:-35.405820357152706},&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155&quot;}},&quot;ff5bb40c-7463-47c0-b7c9-0cd5f295f6d9&quot;:{&quot;type&quot;:&quot;FIGURE_OBJECT&quot;,&quot;id&quot;:&quot;ff5bb40c-7463-47c0-b7c9-0cd5f295f6d9&quot;,&quot;relativeTransform&quot;:{&quot;translate&quot;:{&quot;x&quot;:-52.86521734207733,&quot;y&quot;:-13.218332919966784},&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16&quot;}},&quot;1250e74d-3ede-436b-97ce-8605b6c70c1c&quot;:{&quot;type&quot;:&quot;FIGURE_OBJECT&quot;,&quot;id&quot;:&quot;1250e74d-3ede-436b-97ce-8605b6c70c1c&quot;,&quot;relativeTransform&quot;:{&quot;translate&quot;:{&quot;x&quot;:-31.809136940067283,&quot;y&quot;:-13.218332919966784},&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7&quot;}},&quot;4df127a9-4507-43d7-aa38-55ab049667da&quot;:{&quot;type&quot;:&quot;FIGURE_OBJECT&quot;,&quot;id&quot;:&quot;4df127a9-4507-43d7-aa38-55ab049667da&quot;,&quot;relativeTransform&quot;:{&quot;translate&quot;:{&quot;x&quot;:-10.74114699031854,&quot;y&quot;:-13.218332919966784},&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175&quot;}},&quot;122fe69d-c67c-4f99-9fa4-476fa3d23539&quot;:{&quot;type&quot;:&quot;FIGURE_OBJECT&quot;,&quot;id&quot;:&quot;122fe69d-c67c-4f99-9fa4-476fa3d23539&quot;,&quot;relativeTransform&quot;:{&quot;translate&quot;:{&quot;x&quot;:10.314933411691507,&quot;y&quot;:-13.21833291996678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18&quot;}},&quot;25dcbad3-6de9-4dcb-bd2e-b1feb46b545d&quot;:{&quot;type&quot;:&quot;FIGURE_OBJECT&quot;,&quot;id&quot;:&quot;25dcbad3-6de9-4dcb-bd2e-b1feb46b545d&quot;,&quot;relativeTransform&quot;:{&quot;translate&quot;:{&quot;x&quot;:-52.86521734207733,&quot;y&quot;:8.969154517219145},&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quot;}},&quot;c2564189-b103-4465-8770-3f70ede6f7f8&quot;:{&quot;type&quot;:&quot;FIGURE_OBJECT&quot;,&quot;id&quot;:&quot;c2564189-b103-4465-8770-3f70ede6f7f8&quot;,&quot;relativeTransform&quot;:{&quot;translate&quot;:{&quot;x&quot;:-31.809136940067283,&quot;y&quot;:8.969154517219145},&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205&quot;}},&quot;e29bd9dd-1ba2-4708-a50c-b82aaf1b76bf&quot;:{&quot;type&quot;:&quot;FIGURE_OBJECT&quot;,&quot;id&quot;:&quot;e29bd9dd-1ba2-4708-a50c-b82aaf1b76bf&quot;,&quot;relativeTransform&quot;:{&quot;translate&quot;:{&quot;x&quot;:-10.74114699031854,&quot;y&quot;:8.969154517219145},&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1&quot;}},&quot;178d287c-f783-4dd6-93df-9265a17dfc37&quot;:{&quot;type&quot;:&quot;FIGURE_OBJECT&quot;,&quot;id&quot;:&quot;178d287c-f783-4dd6-93df-9265a17dfc37&quot;,&quot;relativeTransform&quot;:{&quot;translate&quot;:{&quot;x&quot;:10.314933411691507,&quot;y&quot;:8.969154517219145},&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15&quot;}},&quot;bce7fa69-db4f-4b7e-9b41-75d4f62ba72b&quot;:{&quot;type&quot;:&quot;FIGURE_OBJECT&quot;,&quot;id&quot;:&quot;bce7fa69-db4f-4b7e-9b41-75d4f62ba72b&quot;,&quot;relativeTransform&quot;:{&quot;translate&quot;:{&quot;x&quot;:-94.97737814609744,&quot;y&quot;:-57.581398246599946},&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2&quot;}},&quot;74b0ee18-1e2a-4ac3-b4c5-e1a2d9d7bb3a&quot;:{&quot;type&quot;:&quot;FIGURE_OBJECT&quot;,&quot;id&quot;:&quot;74b0ee18-1e2a-4ac3-b4c5-e1a2d9d7bb3a&quot;,&quot;relativeTransform&quot;:{&quot;translate&quot;:{&quot;x&quot;:32.29995853731965,&quot;y&quot;:-57.58139824659994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225&quot;}},&quot;44827306-74c4-4628-b2db-cf2cc41adba9&quot;:{&quot;type&quot;:&quot;FIGURE_OBJECT&quot;,&quot;id&quot;:&quot;44827306-74c4-4628-b2db-cf2cc41adba9&quot;,&quot;relativeTransform&quot;:{&quot;translate&quot;:{&quot;x&quot;:53.35603893932969,&quot;y&quot;:-57.581398246599946},&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23&quot;}},&quot;56ca569a-9e3d-477d-b037-3f6ba01e9e57&quot;:{&quot;type&quot;:&quot;FIGURE_OBJECT&quot;,&quot;id&quot;:&quot;56ca569a-9e3d-477d-b037-3f6ba01e9e57&quot;,&quot;relativeTransform&quot;:{&quot;translate&quot;:{&quot;x&quot;:74.42402888907844,&quot;y&quot;:-57.581398246599946},&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25&quot;}},&quot;f87a23d7-1aa3-4a37-9499-ae9bc5b86a2c&quot;:{&quot;type&quot;:&quot;FIGURE_OBJECT&quot;,&quot;id&quot;:&quot;f87a23d7-1aa3-4a37-9499-ae9bc5b86a2c&quot;,&quot;relativeTransform&quot;:{&quot;translate&quot;:{&quot;x&quot;:95.48010929108848,&quot;y&quot;:-57.58139824659994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255&quot;}},&quot;8ce824f9-12a9-46f4-b5b3-914fa7f38047&quot;:{&quot;type&quot;:&quot;FIGURE_OBJECT&quot;,&quot;id&quot;:&quot;8ce824f9-12a9-46f4-b5b3-914fa7f38047&quot;,&quot;relativeTransform&quot;:{&quot;translate&quot;:{&quot;x&quot;:32.29995853731965,&quot;y&quot;:-35.39391080941402},&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26&quot;}},&quot;65952746-31be-413f-919e-1ed0bc1f8f83&quot;:{&quot;type&quot;:&quot;FIGURE_OBJECT&quot;,&quot;id&quot;:&quot;65952746-31be-413f-919e-1ed0bc1f8f83&quot;,&quot;relativeTransform&quot;:{&quot;translate&quot;:{&quot;x&quot;:53.35603893932969,&quot;y&quot;:-35.3939108094140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7&quot;}},&quot;c6c91a6c-1530-4395-8d25-63b14d396d23&quot;:{&quot;type&quot;:&quot;FIGURE_OBJECT&quot;,&quot;id&quot;:&quot;c6c91a6c-1530-4395-8d25-63b14d396d23&quot;,&quot;relativeTransform&quot;:{&quot;translate&quot;:{&quot;x&quot;:74.42402888907844,&quot;y&quot;:-35.39391080941402},&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275&quot;}},&quot;edb1850f-c96c-4655-aaf0-46eb400ff16f&quot;:{&quot;type&quot;:&quot;FIGURE_OBJECT&quot;,&quot;id&quot;:&quot;edb1850f-c96c-4655-aaf0-46eb400ff16f&quot;,&quot;relativeTransform&quot;:{&quot;translate&quot;:{&quot;x&quot;:95.48010929108848,&quot;y&quot;:-35.39391080941402},&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28&quot;}},&quot;a2b5ad45-1724-4ccf-8389-f6f3f038bd61&quot;:{&quot;type&quot;:&quot;FIGURE_OBJECT&quot;,&quot;id&quot;:&quot;a2b5ad45-1724-4ccf-8389-f6f3f038bd61&quot;,&quot;relativeTransform&quot;:{&quot;translate&quot;:{&quot;x&quot;:32.29995853731965,&quot;y&quot;:-13.206423372228087},&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3&quot;}},&quot;31f6c4cc-e8a8-4fdf-8e16-0da5f82124b0&quot;:{&quot;type&quot;:&quot;FIGURE_OBJECT&quot;,&quot;id&quot;:&quot;31f6c4cc-e8a8-4fdf-8e16-0da5f82124b0&quot;,&quot;relativeTransform&quot;:{&quot;translate&quot;:{&quot;x&quot;:53.35603893932969,&quot;y&quot;:-13.206423372228087},&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31&quot;}},&quot;2d15992b-40c7-4393-9fd1-21762d3c0dc1&quot;:{&quot;type&quot;:&quot;FIGURE_OBJECT&quot;,&quot;id&quot;:&quot;2d15992b-40c7-4393-9fd1-21762d3c0dc1&quot;,&quot;relativeTransform&quot;:{&quot;translate&quot;:{&quot;x&quot;:74.42402888907844,&quot;y&quot;:-13.206423372228087},&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32&quot;}},&quot;b8b6878d-dcfd-4dda-8706-6c9aaa3999c8&quot;:{&quot;type&quot;:&quot;FIGURE_OBJECT&quot;,&quot;id&quot;:&quot;b8b6878d-dcfd-4dda-8706-6c9aaa3999c8&quot;,&quot;relativeTransform&quot;:{&quot;translate&quot;:{&quot;x&quot;:95.48010929108848,&quot;y&quot;:-13.206423372228087},&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35&quot;}},&quot;b5571a8e-dca4-40ac-b266-3904c1846ba9&quot;:{&quot;type&quot;:&quot;FIGURE_OBJECT&quot;,&quot;id&quot;:&quot;b5571a8e-dca4-40ac-b266-3904c1846ba9&quot;,&quot;relativeTransform&quot;:{&quot;translate&quot;:{&quot;x&quot;:32.29995853731965,&quot;y&quot;:8.9810640649578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36&quot;}},&quot;d8849feb-8a1d-48f1-9e04-c54ace82afd7&quot;:{&quot;type&quot;:&quot;FIGURE_OBJECT&quot;,&quot;id&quot;:&quot;d8849feb-8a1d-48f1-9e04-c54ace82afd7&quot;,&quot;relativeTransform&quot;:{&quot;translate&quot;:{&quot;x&quot;:53.35603893932969,&quot;y&quot;:8.98106406495784},&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37&quot;}},&quot;3a4e7ee2-4a84-4b87-8f43-b9353fbc4113&quot;:{&quot;type&quot;:&quot;FIGURE_OBJECT&quot;,&quot;id&quot;:&quot;3a4e7ee2-4a84-4b87-8f43-b9353fbc4113&quot;,&quot;relativeTransform&quot;:{&quot;translate&quot;:{&quot;x&quot;:74.42402888907844,&quot;y&quot;:8.9810640649578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quot;}},&quot;bc9e2478-dfb5-4ec2-bcc3-4deda6fd73eb&quot;:{&quot;type&quot;:&quot;FIGURE_OBJECT&quot;,&quot;id&quot;:&quot;bc9e2478-dfb5-4ec2-bcc3-4deda6fd73eb&quot;,&quot;relativeTransform&quot;:{&quot;translate&quot;:{&quot;x&quot;:95.48010929108848,&quot;y&quot;:8.9810640649578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1&quot;}},&quot;839e8150-d748-4908-8153-0d30c5f1cc71&quot;:{&quot;type&quot;:&quot;FIGURE_OBJECT&quot;,&quot;id&quot;:&quot;839e8150-d748-4908-8153-0d30c5f1cc71&quot;,&quot;relativeTransform&quot;:{&quot;translate&quot;:{&quot;x&quot;:-73.90938819634869,&quot;y&quot;:-57.581398246599946},&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2&quot;}},&quot;fc2e0e46-1cb8-48e1-83b0-e6c409e33722&quot;:{&quot;type&quot;:&quot;FIGURE_OBJECT&quot;,&quot;id&quot;:&quot;fc2e0e46-1cb8-48e1-83b0-e6c409e33722&quot;,&quot;relativeTransform&quot;:{&quot;translate&quot;:{&quot;x&quot;:-94.97737814609744,&quot;y&quot;:-35.39391080941402},&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45&quot;}},&quot;21ec59a4-be3d-46c0-a497-0270acfd96da&quot;:{&quot;type&quot;:&quot;FIGURE_OBJECT&quot;,&quot;id&quot;:&quot;21ec59a4-be3d-46c0-a497-0270acfd96da&quot;,&quot;relativeTransform&quot;:{&quot;translate&quot;:{&quot;x&quot;:-73.90938819634869,&quot;y&quot;:-35.3939108094140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6&quot;}},&quot;ef07ba07-fa79-48be-b937-924acf1ae330&quot;:{&quot;type&quot;:&quot;FIGURE_OBJECT&quot;,&quot;id&quot;:&quot;ef07ba07-fa79-48be-b937-924acf1ae330&quot;,&quot;relativeTransform&quot;:{&quot;translate&quot;:{&quot;x&quot;:-94.97737814609744,&quot;y&quot;:-13.206423372228087},&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7&quot;}},&quot;b0a2e978-6bd6-4916-858d-b3f7bf2cf700&quot;:{&quot;type&quot;:&quot;FIGURE_OBJECT&quot;,&quot;id&quot;:&quot;b0a2e978-6bd6-4916-858d-b3f7bf2cf700&quot;,&quot;relativeTransform&quot;:{&quot;translate&quot;:{&quot;x&quot;:-73.90938819634869,&quot;y&quot;:-13.206423372228087},&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5&quot;}},&quot;28b714c9-e386-47db-a43c-d7a775e77ea6&quot;:{&quot;type&quot;:&quot;FIGURE_OBJECT&quot;,&quot;id&quot;:&quot;28b714c9-e386-47db-a43c-d7a775e77ea6&quot;,&quot;relativeTransform&quot;:{&quot;translate&quot;:{&quot;x&quot;:-94.97737814609744,&quot;y&quot;:8.98106406495784},&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05&quot;}},&quot;453085b0-923f-4d1a-9894-d2fa706e595d&quot;:{&quot;type&quot;:&quot;FIGURE_OBJECT&quot;,&quot;id&quot;:&quot;453085b0-923f-4d1a-9894-d2fa706e595d&quot;,&quot;relativeTransform&quot;:{&quot;translate&quot;:{&quot;x&quot;:-73.90938819634869,&quot;y&quot;:8.98106406495784},&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1&quot;}},&quot;cdd08d9e-98f7-43cb-9d92-41dc381a850c&quot;:{&quot;type&quot;:&quot;FIGURE_OBJECT&quot;,&quot;id&quot;:&quot;cdd08d9e-98f7-43cb-9d92-41dc381a850c&quot;,&quot;relativeTransform&quot;:{&quot;translate&quot;:{&quot;x&quot;:-52.86521734207733,&quot;y&quot;:31.728300245862364},&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515&quot;}},&quot;5bee2568-44e6-484c-98d8-62b7075f4206&quot;:{&quot;type&quot;:&quot;FIGURE_OBJECT&quot;,&quot;id&quot;:&quot;5bee2568-44e6-484c-98d8-62b7075f4206&quot;,&quot;relativeTransform&quot;:{&quot;translate&quot;:{&quot;x&quot;:-31.809136940067283,&quot;y&quot;:31.728300245862364},&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2&quot;}},&quot;0ae80c01-aaea-45cf-8129-c8ebba7fb28c&quot;:{&quot;type&quot;:&quot;FIGURE_OBJECT&quot;,&quot;id&quot;:&quot;0ae80c01-aaea-45cf-8129-c8ebba7fb28c&quot;,&quot;relativeTransform&quot;:{&quot;translate&quot;:{&quot;x&quot;:-10.74114699031854,&quot;y&quot;:31.728300245862364},&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525&quot;}},&quot;97d01e25-d58c-4b51-86bc-81b4249810e4&quot;:{&quot;type&quot;:&quot;FIGURE_OBJECT&quot;,&quot;id&quot;:&quot;97d01e25-d58c-4b51-86bc-81b4249810e4&quot;,&quot;relativeTransform&quot;:{&quot;translate&quot;:{&quot;x&quot;:10.314933411691507,&quot;y&quot;:31.728300245862364},&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53&quot;}},&quot;4dba934b-3a83-4a53-8b17-59c1b8459bed&quot;:{&quot;type&quot;:&quot;FIGURE_OBJECT&quot;,&quot;id&quot;:&quot;4dba934b-3a83-4a53-8b17-59c1b8459bed&quot;,&quot;relativeTransform&quot;:{&quot;translate&quot;:{&quot;x&quot;:-52.86521734207733,&quot;y&quot;:53.91578768304829},&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55&quot;}},&quot;f19b6d6e-347b-43c0-9a75-0d157a391c53&quot;:{&quot;type&quot;:&quot;FIGURE_OBJECT&quot;,&quot;id&quot;:&quot;f19b6d6e-347b-43c0-9a75-0d157a391c53&quot;,&quot;relativeTransform&quot;:{&quot;translate&quot;:{&quot;x&quot;:-31.809136940067283,&quot;y&quot;:53.91578768304829},&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555&quot;}},&quot;42c78dcd-33ec-4cc8-aca2-3318b01c8ce1&quot;:{&quot;type&quot;:&quot;FIGURE_OBJECT&quot;,&quot;id&quot;:&quot;42c78dcd-33ec-4cc8-aca2-3318b01c8ce1&quot;,&quot;relativeTransform&quot;:{&quot;translate&quot;:{&quot;x&quot;:-10.74114699031854,&quot;y&quot;:53.91578768304829},&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6&quot;}},&quot;71f3f379-7a24-45f2-aede-3b1f600603f6&quot;:{&quot;type&quot;:&quot;FIGURE_OBJECT&quot;,&quot;id&quot;:&quot;71f3f379-7a24-45f2-aede-3b1f600603f6&quot;,&quot;relativeTransform&quot;:{&quot;translate&quot;:{&quot;x&quot;:10.314933411691507,&quot;y&quot;:53.91578768304829},&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57&quot;}},&quot;a2b28be3-4b31-4123-827b-6aadf221755c&quot;:{&quot;type&quot;:&quot;FIGURE_OBJECT&quot;,&quot;id&quot;:&quot;a2b28be3-4b31-4123-827b-6aadf221755c&quot;,&quot;relativeTransform&quot;:{&quot;translate&quot;:{&quot;x&quot;:-52.86521734207733,&quot;y&quot;:76.10327512023422},&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75&quot;}},&quot;a3fa653e-c7cb-4a79-baca-1c70905e66e1&quot;:{&quot;type&quot;:&quot;FIGURE_OBJECT&quot;,&quot;id&quot;:&quot;a3fa653e-c7cb-4a79-baca-1c70905e66e1&quot;,&quot;relativeTransform&quot;:{&quot;translate&quot;:{&quot;x&quot;:-31.809136940067283,&quot;y&quot;:76.10327512023422},&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58&quot;}},&quot;a5fd7d95-5330-4830-b87a-3291aa106ee0&quot;:{&quot;type&quot;:&quot;FIGURE_OBJECT&quot;,&quot;id&quot;:&quot;a5fd7d95-5330-4830-b87a-3291aa106ee0&quot;,&quot;relativeTransform&quot;:{&quot;translate&quot;:{&quot;x&quot;:-10.74114699031854,&quot;y&quot;:76.10327512023422},&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6&quot;}},&quot;564ce06b-cda8-4ece-8847-9b54459e1533&quot;:{&quot;type&quot;:&quot;FIGURE_OBJECT&quot;,&quot;id&quot;:&quot;564ce06b-cda8-4ece-8847-9b54459e1533&quot;,&quot;relativeTransform&quot;:{&quot;translate&quot;:{&quot;x&quot;:10.314933411691507,&quot;y&quot;:76.1032751202342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05&quot;}},&quot;3e8f310f-b140-402a-9a36-30be227c8578&quot;:{&quot;type&quot;:&quot;FIGURE_OBJECT&quot;,&quot;id&quot;:&quot;3e8f310f-b140-402a-9a36-30be227c8578&quot;,&quot;relativeTransform&quot;:{&quot;translate&quot;:{&quot;x&quot;:-52.86521734207733,&quot;y&quot;:98.2907625574201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1&quot;}},&quot;43e4a141-b041-4c54-aab6-41abb10ba4c9&quot;:{&quot;type&quot;:&quot;FIGURE_OBJECT&quot;,&quot;id&quot;:&quot;43e4a141-b041-4c54-aab6-41abb10ba4c9&quot;,&quot;relativeTransform&quot;:{&quot;translate&quot;:{&quot;x&quot;:-31.809136940067283,&quot;y&quot;:98.29076255742014},&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615&quot;}},&quot;b8772803-b5fd-4807-82d8-ed253f85315d&quot;:{&quot;type&quot;:&quot;FIGURE_OBJECT&quot;,&quot;id&quot;:&quot;b8772803-b5fd-4807-82d8-ed253f85315d&quot;,&quot;relativeTransform&quot;:{&quot;translate&quot;:{&quot;x&quot;:-10.74114699031854,&quot;y&quot;:98.2907625574201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2&quot;}},&quot;82c72a69-c565-44cf-abb8-2ca1c9fffd1f&quot;:{&quot;type&quot;:&quot;FIGURE_OBJECT&quot;,&quot;id&quot;:&quot;82c72a69-c565-44cf-abb8-2ca1c9fffd1f&quot;,&quot;relativeTransform&quot;:{&quot;translate&quot;:{&quot;x&quot;:10.314933411691507,&quot;y&quot;:98.2907625574201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25&quot;}},&quot;bd83c6e1-34a7-4c2d-b05f-62e99eeb22fa&quot;:{&quot;type&quot;:&quot;FIGURE_OBJECT&quot;,&quot;id&quot;:&quot;bd83c6e1-34a7-4c2d-b05f-62e99eeb22fa&quot;,&quot;relativeTransform&quot;:{&quot;translate&quot;:{&quot;x&quot;:-94.97737814609744,&quot;y&quot;:31.74020979360105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3&quot;}},&quot;333d3761-6668-4fcf-a2b1-bd2eecfaa59b&quot;:{&quot;type&quot;:&quot;FIGURE_OBJECT&quot;,&quot;id&quot;:&quot;333d3761-6668-4fcf-a2b1-bd2eecfaa59b&quot;,&quot;relativeTransform&quot;:{&quot;translate&quot;:{&quot;x&quot;:32.29995853731965,&quot;y&quot;:31.740209793601053},&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65&quot;}},&quot;3fd13f4d-cc0a-46b8-803f-47ddc06a2c10&quot;:{&quot;type&quot;:&quot;FIGURE_OBJECT&quot;,&quot;id&quot;:&quot;3fd13f4d-cc0a-46b8-803f-47ddc06a2c10&quot;,&quot;relativeTransform&quot;:{&quot;translate&quot;:{&quot;x&quot;:53.35603893932969,&quot;y&quot;:31.740209793601053},&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655&quot;}},&quot;0d325231-5e5e-47b8-80b6-42f656790fcf&quot;:{&quot;type&quot;:&quot;FIGURE_OBJECT&quot;,&quot;id&quot;:&quot;0d325231-5e5e-47b8-80b6-42f656790fcf&quot;,&quot;relativeTransform&quot;:{&quot;translate&quot;:{&quot;x&quot;:74.42402888907844,&quot;y&quot;:31.740209793601053},&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66&quot;}},&quot;cb867474-2f8f-4df5-b865-c814e6d36605&quot;:{&quot;type&quot;:&quot;FIGURE_OBJECT&quot;,&quot;id&quot;:&quot;cb867474-2f8f-4df5-b865-c814e6d36605&quot;,&quot;relativeTransform&quot;:{&quot;translate&quot;:{&quot;x&quot;:95.48010929108848,&quot;y&quot;:31.740209793601053},&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67&quot;}},&quot;49ea8262-851d-443c-a31e-91462fa2d64b&quot;:{&quot;type&quot;:&quot;FIGURE_OBJECT&quot;,&quot;id&quot;:&quot;49ea8262-851d-443c-a31e-91462fa2d64b&quot;,&quot;relativeTransform&quot;:{&quot;translate&quot;:{&quot;x&quot;:32.29995853731965,&quot;y&quot;:53.92769723078698},&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675&quot;}},&quot;2edef955-1e9f-4b7b-aea6-0c34997a9f74&quot;:{&quot;type&quot;:&quot;FIGURE_OBJECT&quot;,&quot;id&quot;:&quot;2edef955-1e9f-4b7b-aea6-0c34997a9f74&quot;,&quot;relativeTransform&quot;:{&quot;translate&quot;:{&quot;x&quot;:53.35603893932969,&quot;y&quot;:53.92769723078698},&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8&quot;}},&quot;2134f2a1-11dd-430b-87dc-4be075a6a8b8&quot;:{&quot;type&quot;:&quot;FIGURE_OBJECT&quot;,&quot;id&quot;:&quot;2134f2a1-11dd-430b-87dc-4be075a6a8b8&quot;,&quot;relativeTransform&quot;:{&quot;translate&quot;:{&quot;x&quot;:74.42402888907844,&quot;y&quot;:53.92769723078698},&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7&quot;}},&quot;cc392363-a471-4a97-b2dc-499d80ef0f5a&quot;:{&quot;type&quot;:&quot;FIGURE_OBJECT&quot;,&quot;id&quot;:&quot;cc392363-a471-4a97-b2dc-499d80ef0f5a&quot;,&quot;relativeTransform&quot;:{&quot;translate&quot;:{&quot;x&quot;:95.48010929108848,&quot;y&quot;:53.92769723078698},&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705&quot;}},&quot;4a77d38c-4c1c-46df-9bce-76602f1feea4&quot;:{&quot;type&quot;:&quot;FIGURE_OBJECT&quot;,&quot;id&quot;:&quot;4a77d38c-4c1c-46df-9bce-76602f1feea4&quot;,&quot;relativeTransform&quot;:{&quot;translate&quot;:{&quot;x&quot;:32.29995853731965,&quot;y&quot;:76.11518466797291},&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71&quot;}},&quot;f5a28168-c115-4c2c-8539-9457b0aa1877&quot;:{&quot;type&quot;:&quot;FIGURE_OBJECT&quot;,&quot;id&quot;:&quot;f5a28168-c115-4c2c-8539-9457b0aa1877&quot;,&quot;relativeTransform&quot;:{&quot;translate&quot;:{&quot;x&quot;:53.35603893932969,&quot;y&quot;:76.11518466797291},&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715&quot;}},&quot;a4cca8bd-dbaf-4433-9602-5051dbefa308&quot;:{&quot;type&quot;:&quot;FIGURE_OBJECT&quot;,&quot;id&quot;:&quot;a4cca8bd-dbaf-4433-9602-5051dbefa308&quot;,&quot;relativeTransform&quot;:{&quot;translate&quot;:{&quot;x&quot;:74.42402888907844,&quot;y&quot;:76.11518466797291},&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72&quot;}},&quot;ae8ae1cf-6f8c-4e31-ae43-bce3d727a4c3&quot;:{&quot;type&quot;:&quot;FIGURE_OBJECT&quot;,&quot;id&quot;:&quot;ae8ae1cf-6f8c-4e31-ae43-bce3d727a4c3&quot;,&quot;relativeTransform&quot;:{&quot;translate&quot;:{&quot;x&quot;:95.48010929108848,&quot;y&quot;:76.11518466797291},&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25&quot;}},&quot;b60f0849-abc1-4699-8041-568ec9db9c15&quot;:{&quot;type&quot;:&quot;FIGURE_OBJECT&quot;,&quot;id&quot;:&quot;b60f0849-abc1-4699-8041-568ec9db9c15&quot;,&quot;relativeTransform&quot;:{&quot;translate&quot;:{&quot;x&quot;:32.29995853731965,&quot;y&quot;:98.3026721051588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3&quot;}},&quot;c20fb6fd-d2fd-44c5-84ab-77d044079f13&quot;:{&quot;type&quot;:&quot;FIGURE_OBJECT&quot;,&quot;id&quot;:&quot;c20fb6fd-d2fd-44c5-84ab-77d044079f13&quot;,&quot;relativeTransform&quot;:{&quot;translate&quot;:{&quot;x&quot;:53.35603893932969,&quot;y&quot;:98.30267210515883},&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75&quot;}},&quot;e64675ff-2b4c-4d85-b965-981cb3df6910&quot;:{&quot;type&quot;:&quot;FIGURE_OBJECT&quot;,&quot;id&quot;:&quot;e64675ff-2b4c-4d85-b965-981cb3df6910&quot;,&quot;relativeTransform&quot;:{&quot;translate&quot;:{&quot;x&quot;:74.42402888907844,&quot;y&quot;:98.3026721051588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55&quot;}},&quot;98b0b07e-8c38-44a8-a7ed-42475660a18b&quot;:{&quot;type&quot;:&quot;FIGURE_OBJECT&quot;,&quot;id&quot;:&quot;98b0b07e-8c38-44a8-a7ed-42475660a18b&quot;,&quot;relativeTransform&quot;:{&quot;translate&quot;:{&quot;x&quot;:95.48010929108848,&quot;y&quot;:98.3026721051588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6&quot;}},&quot;c3f748ab-84fd-477f-be93-8ab7ebce5fde&quot;:{&quot;type&quot;:&quot;FIGURE_OBJECT&quot;,&quot;id&quot;:&quot;c3f748ab-84fd-477f-be93-8ab7ebce5fde&quot;,&quot;relativeTransform&quot;:{&quot;translate&quot;:{&quot;x&quot;:-73.90938819634869,&quot;y&quot;:31.74020979360105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7&quot;}},&quot;854631fd-e34e-4852-97c6-723c1ae7bc5d&quot;:{&quot;type&quot;:&quot;FIGURE_OBJECT&quot;,&quot;id&quot;:&quot;854631fd-e34e-4852-97c6-723c1ae7bc5d&quot;,&quot;relativeTransform&quot;:{&quot;translate&quot;:{&quot;x&quot;:-94.97737814609744,&quot;y&quot;:53.92769723078698},&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775&quot;}},&quot;2471e87d-9976-48b9-9253-1c9710815b49&quot;:{&quot;type&quot;:&quot;FIGURE_OBJECT&quot;,&quot;id&quot;:&quot;2471e87d-9976-48b9-9253-1c9710815b49&quot;,&quot;relativeTransform&quot;:{&quot;translate&quot;:{&quot;x&quot;:-73.90938819634869,&quot;y&quot;:53.92769723078698},&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8&quot;}},&quot;fd0833cf-de77-4998-8a3e-ce1d946bde80&quot;:{&quot;type&quot;:&quot;FIGURE_OBJECT&quot;,&quot;id&quot;:&quot;fd0833cf-de77-4998-8a3e-ce1d946bde80&quot;,&quot;relativeTransform&quot;:{&quot;translate&quot;:{&quot;x&quot;:-94.97737814609744,&quot;y&quot;:76.11518466797291},&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8&quot;}},&quot;f6971f67-8ee6-4ce9-838d-1384f5c893e3&quot;:{&quot;type&quot;:&quot;FIGURE_OBJECT&quot;,&quot;id&quot;:&quot;f6971f67-8ee6-4ce9-838d-1384f5c893e3&quot;,&quot;relativeTransform&quot;:{&quot;translate&quot;:{&quot;x&quot;:-73.90938819634869,&quot;y&quot;:76.11518466797291},&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81&quot;}},&quot;657a715f-d573-4d9c-afbe-1284b962dd2b&quot;:{&quot;type&quot;:&quot;FIGURE_OBJECT&quot;,&quot;id&quot;:&quot;657a715f-d573-4d9c-afbe-1284b962dd2b&quot;,&quot;relativeTransform&quot;:{&quot;translate&quot;:{&quot;x&quot;:-94.97737814609744,&quot;y&quot;:98.30267210515883},&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82&quot;}},&quot;f541aee9-346a-4c97-b30c-7e8185873576&quot;:{&quot;type&quot;:&quot;FIGURE_OBJECT&quot;,&quot;id&quot;:&quot;f541aee9-346a-4c97-b30c-7e8185873576&quot;,&quot;relativeTransform&quot;:{&quot;translate&quot;:{&quot;x&quot;:-73.90938819634869,&quot;y&quot;:98.30267210515883},&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85&quot;}},&quot;a028a250-850b-4c9e-b8c5-9a4a1a3cfa55&quot;:{&quot;type&quot;:&quot;FIGURE_OBJECT&quot;,&quot;id&quot;:&quot;a028a250-850b-4c9e-b8c5-9a4a1a3cfa55&quot;,&quot;relativeTransform&quot;:{&quot;translate&quot;:{&quot;x&quot;:32.29995853731965,&quot;y&quot;:-101.96828266871049},&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86&quot;}},&quot;a7332deb-ed92-41a1-ba37-9c1871c1559a&quot;:{&quot;type&quot;:&quot;FIGURE_OBJECT&quot;,&quot;id&quot;:&quot;a7332deb-ed92-41a1-ba37-9c1871c1559a&quot;,&quot;relativeTransform&quot;:{&quot;translate&quot;:{&quot;x&quot;:53.35603893932969,&quot;y&quot;:-101.96828266871049},&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87&quot;}},&quot;b741df99-c042-4b20-8ec8-579d920e1165&quot;:{&quot;type&quot;:&quot;FIGURE_OBJECT&quot;,&quot;id&quot;:&quot;b741df99-c042-4b20-8ec8-579d920e1165&quot;,&quot;relativeTransform&quot;:{&quot;translate&quot;:{&quot;x&quot;:74.42402888907844,&quot;y&quot;:-101.96828266871049},&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9&quot;}},&quot;7d2e7c27-7fd2-49ea-84a1-70d7626d2e6d&quot;:{&quot;type&quot;:&quot;FIGURE_OBJECT&quot;,&quot;id&quot;:&quot;7d2e7c27-7fd2-49ea-84a1-70d7626d2e6d&quot;,&quot;relativeTransform&quot;:{&quot;translate&quot;:{&quot;x&quot;:95.48010929108848,&quot;y&quot;:-101.96828266871049},&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91&quot;}},&quot;20b2dbfb-d0b8-4751-9e89-2e0b40a908e7&quot;:{&quot;type&quot;:&quot;FIGURE_OBJECT&quot;,&quot;id&quot;:&quot;20b2dbfb-d0b8-4751-9e89-2e0b40a908e7&quot;,&quot;relativeTransform&quot;:{&quot;translate&quot;:{&quot;x&quot;:32.29995853731965,&quot;y&quot;:-79.78079523152456},&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92&quot;}},&quot;34cdcfba-e457-46ca-b5be-d3a6a3b36ccd&quot;:{&quot;type&quot;:&quot;FIGURE_OBJECT&quot;,&quot;id&quot;:&quot;34cdcfba-e457-46ca-b5be-d3a6a3b36ccd&quot;,&quot;relativeTransform&quot;:{&quot;translate&quot;:{&quot;x&quot;:53.35603893932969,&quot;y&quot;:-79.78079523152456},&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95&quot;}},&quot;f1d1139f-e04d-477a-b7fb-64dd916170e4&quot;:{&quot;type&quot;:&quot;FIGURE_OBJECT&quot;,&quot;id&quot;:&quot;f1d1139f-e04d-477a-b7fb-64dd916170e4&quot;,&quot;relativeTransform&quot;:{&quot;translate&quot;:{&quot;x&quot;:74.42402888907844,&quot;y&quot;:-79.78079523152456},&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96&quot;}},&quot;842fc367-69a5-48f9-a227-372d85001c1f&quot;:{&quot;type&quot;:&quot;FIGURE_OBJECT&quot;,&quot;id&quot;:&quot;842fc367-69a5-48f9-a227-372d85001c1f&quot;,&quot;relativeTransform&quot;:{&quot;translate&quot;:{&quot;x&quot;:95.48010929108848,&quot;y&quot;:-79.7807952315245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97&quot;}},&quot;f926657f-c7a6-4a7d-a347-4ca5e7a3164d&quot;:{&quot;id&quot;:&quot;f926657f-c7a6-4a7d-a347-4ca5e7a3164d&quot;,&quot;name&quot;:&quot;qPCR machine&quot;,&quot;displayName&quot;:&quot;&quot;,&quot;type&quot;:&quot;FIGURE_OBJECT&quot;,&quot;relativeTransform&quot;:{&quot;translate&quot;:{&quot;x&quot;:-357,&quot;y&quot;:-154.954},&quot;rotate&quot;:0,&quot;skewX&quot;:0,&quot;scale&quot;:{&quot;x&quot;:1,&quot;y&quot;:1}},&quot;image&quot;:{&quot;url&quot;:&quot;https://icons.biorender.com/biorender/5c7ee9b823b47f33009332e8/20190305212824/image/qpcr-machine.png&quot;,&quot;fallbackUrl&quot;:&quot;https://res.cloudinary.com/dlcjuc3ej/image/upload/v1551821304/huk1wvwvr9ifkl8fzocs.svg#/keystone/api/icons/5c7ee9b823b47f33009332e8/20190305212824/image/qpcr-machine.svg#/keystone/api/icons/5c7ee9b823b47f33009332e8/20190305212824/image/qpcr-machine.svg#/keystone/api/icons/5c7ee9b823b47f33009332e8/20190305212824/image/qpcr-machine.svg#/keystone/api/icons/5c7ee9b823b47f33009332e8/20190305212824/image/qpcr-machine.svg#/keystone/api/icons/5c7ee9b823b47f33009332e8/20190305212824/image/qpcr-machine.svg#/keystone/api/icons/5c7ee9b823b47f33009332e8/20190305212824/image/qpcr-machine.svg&quot;,&quot;isPremium&quot;:false,&quot;isOrgIcon&quot;:false,&quot;size&quot;:{&quot;x&quot;:150,&quot;y&quot;:170.09237875288684}},&quot;source&quot;:{&quot;id&quot;:&quot;5c7ee9b823b47f33009332e8&quot;,&quot;version&quot;:&quot;1551821304&quot;,&quot;type&quot;:&quot;ASSETS&quot;},&quot;isPremium&quot;:false,&quot;parent&quot;:{&quot;type&quot;:&quot;CHILD&quot;,&quot;parentId&quot;:&quot;e7d9b076-d183-4393-a398-ca34d912f736&quot;,&quot;order&quot;:&quot;8&quot;}},&quot;8e2dfc72-4209-42a1-a43f-cf66376e7dde&quot;:{&quot;relativeTransform&quot;:{&quot;translate&quot;:{&quot;x&quot;:-277.77770882933186,&quot;y&quot;:143.90600164805437},&quot;rotate&quot;:0},&quot;type&quot;:&quot;FIGURE_OBJECT&quot;,&quot;id&quot;:&quot;8e2dfc72-4209-42a1-a43f-cf66376e7dde&quot;,&quot;name&quot;:&quot;RT-PCR (3. Primer Annealing)&quot;,&quot;displayName&quot;:&quot;RT-PCR (3. Primer Annealing)&quot;,&quot;opacity&quot;:1,&quot;source&quot;:{&quot;id&quot;:&quot;5ed59dbdaf448c00a8b498a9&quot;,&quot;type&quot;:&quot;ASSETS&quot;},&quot;pathStyles&quot;:[{&quot;type&quot;:&quot;FILL&quot;,&quot;fillStyle&quot;:&quot;rgb(0,0,0)&quot;}],&quot;isLocked&quot;:false,&quot;parent&quot;:{&quot;type&quot;:&quot;CHILD&quot;,&quot;parentId&quot;:&quot;e7d9b076-d183-4393-a398-ca34d912f736&quot;,&quot;order&quot;:&quot;9&quot;},&quot;isPremium&quot;:true},&quot;eaf3caea-d37b-46e3-80ae-f2360a78223d&quot;:{&quot;type&quot;:&quot;FIGURE_OBJECT&quot;,&quot;id&quot;:&quot;eaf3caea-d37b-46e3-80ae-f2360a78223d&quot;,&quot;name&quot;:&quot;ssDNA (unwound, for brush)&quot;,&quot;relativeTransform&quot;:{&quot;translate&quot;:{&quot;x&quot;:-2.893561031451995,&quot;y&quot;:29.400746088580814},&quot;rotate&quot;:0},&quot;opacity&quot;:1,&quot;source&quot;:{&quot;id&quot;:&quot;5e75578c52bb9000abea632a&quot;,&quot;type&quot;:&quot;ASSETS&quot;},&quot;path&quot;:{&quot;type&quot;:&quot;POLY_LINE&quot;,&quot;points&quot;:[{&quot;x&quot;:-77.00239862162901,&quot;y&quot;:0},{&quot;x&quot;:77.00239862162901,&quot;y&quot;:0}],&quot;closed&quot;:false},&quot;pathStyles&quot;:[{&quot;type&quot;:&quot;FILL&quot;,&quot;fillStyle&quot;:&quot;rgba(0,0,0,0)&quot;},{&quot;type&quot;:&quot;STROKE&quot;,&quot;strokeStyle&quot;:&quot;rgba(0,0,0,0)&quot;,&quot;lineWidth&quot;:10.161065557546292,&quot;lineJoin&quot;:&quot;round&quot;}],&quot;pathSmoothing&quot;:{&quot;type&quot;:&quot;CATMULL_SMOOTHING&quot;,&quot;smoothing&quot;:0.2},&quot;pathPattern&quot;:{&quot;type&quot;:&quot;ROW&quot;,&quot;patternId&quot;:&quot;69f1acd9-9f11-41e2-be71-f03a3e697945&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e2dfc72-4209-42a1-a43f-cf66376e7dde&quot;,&quot;order&quot;:&quot;05&quot;},&quot;isPremium&quot;:true},&quot;69f1acd9-9f11-41e2-be71-f03a3e697945&quot;:{&quot;type&quot;:&quot;FIGURE_OBJECT&quot;,&quot;id&quot;:&quot;69f1acd9-9f11-41e2-be71-f03a3e697945&quot;,&quot;relativeTransform&quot;:{&quot;translate&quot;:{&quot;x&quot;:0,&quot;y&quot;:0},&quot;rotate&quot;:0,&quot;skewX&quot;:0,&quot;scale&quot;:{&quot;x&quot;:1,&quot;y&quot;:1}},&quot;source&quot;:{&quot;type&quot;:&quot;ASSETS&quot;,&quot;id&quot;:&quot;5e713ada76df310028d1ed8e&quot;},&quot;name&quot;:&quot;ssDNA (unwound, for brush)&quot;},&quot;e836540a-a9ef-445d-b018-a0c2ce762af0&quot;:{&quot;type&quot;:&quot;FIGURE_OBJECT&quot;,&quot;id&quot;:&quot;e836540a-a9ef-445d-b018-a0c2ce762af0&quot;,&quot;parent&quot;:{&quot;type&quot;:&quot;CHILD&quot;,&quot;parentId&quot;:&quot;69f1acd9-9f11-41e2-be71-f03a3e697945&quot;,&quot;order&quot;:&quot;5&quot;},&quot;relativeTransform&quot;:{&quot;translate&quot;:{&quot;x&quot;:0,&quot;y&quot;:0},&quot;rotate&quot;:0,&quot;skewX&quot;:0,&quot;scale&quot;:{&quot;x&quot;:1,&quot;y&quot;:1}}},&quot;9ac656ac-db66-4622-89bf-a130b85139c1&quot;:{&quot;type&quot;:&quot;FIGURE_OBJECT&quot;,&quot;id&quot;:&quot;9ac656ac-db66-4622-89bf-a130b85139c1&quot;,&quot;parent&quot;:{&quot;type&quot;:&quot;CHILD&quot;,&quot;parentId&quot;:&quot;e836540a-a9ef-445d-b018-a0c2ce762af0&quot;,&quot;order&quot;:&quot;5&quot;},&quot;relativeTransform&quot;:{&quot;translate&quot;:{&quot;x&quot;:0,&quot;y&quot;:0},&quot;rotate&quot;:0,&quot;skewX&quot;:0,&quot;scale&quot;:{&quot;x&quot;:1,&quot;y&quot;:1}}},&quot;a6fd116b-4be2-438c-9683-1e02c16532ca&quot;:{&quot;type&quot;:&quot;FIGURE_OBJECT&quot;,&quot;id&quot;:&quot;a6fd116b-4be2-438c-9683-1e02c16532ca&quot;,&quot;parent&quot;:{&quot;type&quot;:&quot;CHILD&quot;,&quot;parentId&quot;:&quot;9ac656ac-db66-4622-89bf-a130b85139c1&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005485&quot;}],&quot;opacity&quot;:1},&quot;6c3359a2-7a7a-4bfb-a87b-3a8b82b65483&quot;:{&quot;type&quot;:&quot;FIGURE_OBJECT&quot;,&quot;id&quot;:&quot;6c3359a2-7a7a-4bfb-a87b-3a8b82b65483&quot;,&quot;parent&quot;:{&quot;type&quot;:&quot;CHILD&quot;,&quot;parentId&quot;:&quot;9ac656ac-db66-4622-89bf-a130b85139c1&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005485&quot;}],&quot;opacity&quot;:1},&quot;4e4383aa-cddc-4ebf-864a-eba1c12b2fcd&quot;:{&quot;type&quot;:&quot;FIGURE_OBJECT&quot;,&quot;id&quot;:&quot;4e4383aa-cddc-4ebf-864a-eba1c12b2fcd&quot;,&quot;parent&quot;:{&quot;type&quot;:&quot;CHILD&quot;,&quot;parentId&quot;:&quot;9ac656ac-db66-4622-89bf-a130b85139c1&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005485&quot;}],&quot;opacity&quot;:1},&quot;8cb30754-b956-488d-8785-32198c7ebd7d&quot;:{&quot;type&quot;:&quot;FIGURE_OBJECT&quot;,&quot;id&quot;:&quot;8cb30754-b956-488d-8785-32198c7ebd7d&quot;,&quot;parent&quot;:{&quot;type&quot;:&quot;CHILD&quot;,&quot;parentId&quot;:&quot;9ac656ac-db66-4622-89bf-a130b85139c1&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005485&quot;}],&quot;opacity&quot;:1},&quot;3e3a0b57-f123-48ae-a176-8095c38d31c2&quot;:{&quot;type&quot;:&quot;FIGURE_OBJECT&quot;,&quot;id&quot;:&quot;3e3a0b57-f123-48ae-a176-8095c38d31c2&quot;,&quot;parent&quot;:{&quot;type&quot;:&quot;CHILD&quot;,&quot;parentId&quot;:&quot;9ac656ac-db66-4622-89bf-a130b85139c1&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005485&quot;}],&quot;opacity&quot;:1},&quot;08fe115d-3083-43b8-8e47-68162b0ad4b1&quot;:{&quot;type&quot;:&quot;FIGURE_OBJECT&quot;,&quot;id&quot;:&quot;08fe115d-3083-43b8-8e47-68162b0ad4b1&quot;,&quot;parent&quot;:{&quot;type&quot;:&quot;CHILD&quot;,&quot;parentId&quot;:&quot;9ac656ac-db66-4622-89bf-a130b85139c1&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005485&quot;}],&quot;opacity&quot;:1},&quot;a2d518f6-6cf0-4cbe-9c05-9fa8700b2ce8&quot;:{&quot;type&quot;:&quot;FIGURE_OBJECT&quot;,&quot;id&quot;:&quot;a2d518f6-6cf0-4cbe-9c05-9fa8700b2ce8&quot;,&quot;parent&quot;:{&quot;type&quot;:&quot;CHILD&quot;,&quot;parentId&quot;:&quot;9ac656ac-db66-4622-89bf-a130b85139c1&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005485&quot;}],&quot;opacity&quot;:1},&quot;eecff16e-03e9-4bca-8924-9f37e267342b&quot;:{&quot;type&quot;:&quot;FIGURE_OBJECT&quot;,&quot;id&quot;:&quot;eecff16e-03e9-4bca-8924-9f37e267342b&quot;,&quot;parent&quot;:{&quot;type&quot;:&quot;CHILD&quot;,&quot;parentId&quot;:&quot;9ac656ac-db66-4622-89bf-a130b85139c1&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005485&quot;}],&quot;opacity&quot;:1},&quot;149b9e07-30c3-4337-9863-660c6efa78b3&quot;:{&quot;type&quot;:&quot;FIGURE_OBJECT&quot;,&quot;id&quot;:&quot;149b9e07-30c3-4337-9863-660c6efa78b3&quot;,&quot;parent&quot;:{&quot;type&quot;:&quot;CHILD&quot;,&quot;parentId&quot;:&quot;9ac656ac-db66-4622-89bf-a130b85139c1&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005485&quot;}],&quot;opacity&quot;:1},&quot;73934b23-06ce-4f99-9123-7469aba41f7d&quot;:{&quot;type&quot;:&quot;FIGURE_OBJECT&quot;,&quot;id&quot;:&quot;73934b23-06ce-4f99-9123-7469aba41f7d&quot;,&quot;name&quot;:&quot;ssDNA (unwound, for brush)&quot;,&quot;relativeTransform&quot;:{&quot;translate&quot;:{&quot;x&quot;:-2.893561031452419,&quot;y&quot;:-38.69003688986547},&quot;rotate&quot;:0},&quot;opacity&quot;:1,&quot;source&quot;:{&quot;id&quot;:&quot;5e75578c52bb9000abea632a&quot;,&quot;type&quot;:&quot;ASSETS&quot;},&quot;path&quot;:{&quot;type&quot;:&quot;POLY_LINE&quot;,&quot;points&quot;:[{&quot;x&quot;:77.00239862162901,&quot;y&quot;:0},{&quot;x&quot;:-77.00239862162901,&quot;y&quot;:0}],&quot;closed&quot;:false},&quot;pathStyles&quot;:[{&quot;type&quot;:&quot;FILL&quot;,&quot;fillStyle&quot;:&quot;rgba(0,0,0,0)&quot;},{&quot;type&quot;:&quot;STROKE&quot;,&quot;strokeStyle&quot;:&quot;rgba(0,0,0,0)&quot;,&quot;lineWidth&quot;:10.161065557546292,&quot;lineJoin&quot;:&quot;round&quot;}],&quot;pathSmoothing&quot;:{&quot;type&quot;:&quot;CATMULL_SMOOTHING&quot;,&quot;smoothing&quot;:0.2},&quot;pathPattern&quot;:{&quot;type&quot;:&quot;ROW&quot;,&quot;patternId&quot;:&quot;b81f609e-b59a-4883-ab6f-178e21fae3a0&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e2dfc72-4209-42a1-a43f-cf66376e7dde&quot;,&quot;order&quot;:&quot;1&quot;},&quot;isPremium&quot;:true},&quot;b81f609e-b59a-4883-ab6f-178e21fae3a0&quot;:{&quot;type&quot;:&quot;FIGURE_OBJECT&quot;,&quot;id&quot;:&quot;b81f609e-b59a-4883-ab6f-178e21fae3a0&quot;,&quot;relativeTransform&quot;:{&quot;translate&quot;:{&quot;x&quot;:0,&quot;y&quot;:0},&quot;rotate&quot;:0,&quot;skewX&quot;:0,&quot;scale&quot;:{&quot;x&quot;:1,&quot;y&quot;:1}},&quot;source&quot;:{&quot;type&quot;:&quot;ASSETS&quot;,&quot;id&quot;:&quot;5e713ada76df310028d1ed8e&quot;},&quot;name&quot;:&quot;ssDNA (unwound, for brush)&quot;},&quot;a1822cd1-1bd3-4357-a222-1f1d902102dd&quot;:{&quot;type&quot;:&quot;FIGURE_OBJECT&quot;,&quot;id&quot;:&quot;a1822cd1-1bd3-4357-a222-1f1d902102dd&quot;,&quot;parent&quot;:{&quot;type&quot;:&quot;CHILD&quot;,&quot;parentId&quot;:&quot;b81f609e-b59a-4883-ab6f-178e21fae3a0&quot;,&quot;order&quot;:&quot;5&quot;},&quot;relativeTransform&quot;:{&quot;translate&quot;:{&quot;x&quot;:0,&quot;y&quot;:0},&quot;rotate&quot;:0,&quot;skewX&quot;:0,&quot;scale&quot;:{&quot;x&quot;:1,&quot;y&quot;:1}}},&quot;fe3f3b11-2b9b-4dd3-9906-8657d28e9b5e&quot;:{&quot;type&quot;:&quot;FIGURE_OBJECT&quot;,&quot;id&quot;:&quot;fe3f3b11-2b9b-4dd3-9906-8657d28e9b5e&quot;,&quot;parent&quot;:{&quot;type&quot;:&quot;CHILD&quot;,&quot;parentId&quot;:&quot;a1822cd1-1bd3-4357-a222-1f1d902102dd&quot;,&quot;order&quot;:&quot;5&quot;},&quot;relativeTransform&quot;:{&quot;translate&quot;:{&quot;x&quot;:0,&quot;y&quot;:0},&quot;rotate&quot;:0,&quot;skewX&quot;:0,&quot;scale&quot;:{&quot;x&quot;:1,&quot;y&quot;:1}}},&quot;72ad28b3-9e49-43bb-b2d7-709f89de7a50&quot;:{&quot;type&quot;:&quot;FIGURE_OBJECT&quot;,&quot;id&quot;:&quot;72ad28b3-9e49-43bb-b2d7-709f89de7a50&quot;,&quot;parent&quot;:{&quot;type&quot;:&quot;CHILD&quot;,&quot;parentId&quot;:&quot;fe3f3b11-2b9b-4dd3-9906-8657d28e9b5e&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2cb9e6&quot;}],&quot;opacity&quot;:1},&quot;785cf4ac-f9cf-49f8-93ff-73975c1c5931&quot;:{&quot;type&quot;:&quot;FIGURE_OBJECT&quot;,&quot;id&quot;:&quot;785cf4ac-f9cf-49f8-93ff-73975c1c5931&quot;,&quot;parent&quot;:{&quot;type&quot;:&quot;CHILD&quot;,&quot;parentId&quot;:&quot;fe3f3b11-2b9b-4dd3-9906-8657d28e9b5e&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2cb9e6&quot;}],&quot;opacity&quot;:1},&quot;667ddef7-69b6-4f7c-b5f8-c1c4cf6af236&quot;:{&quot;type&quot;:&quot;FIGURE_OBJECT&quot;,&quot;id&quot;:&quot;667ddef7-69b6-4f7c-b5f8-c1c4cf6af236&quot;,&quot;parent&quot;:{&quot;type&quot;:&quot;CHILD&quot;,&quot;parentId&quot;:&quot;fe3f3b11-2b9b-4dd3-9906-8657d28e9b5e&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2cb9e6&quot;}],&quot;opacity&quot;:1},&quot;bc768426-e710-4f1f-954b-41e4c9b6a295&quot;:{&quot;type&quot;:&quot;FIGURE_OBJECT&quot;,&quot;id&quot;:&quot;bc768426-e710-4f1f-954b-41e4c9b6a295&quot;,&quot;parent&quot;:{&quot;type&quot;:&quot;CHILD&quot;,&quot;parentId&quot;:&quot;fe3f3b11-2b9b-4dd3-9906-8657d28e9b5e&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2cb9e6&quot;}],&quot;opacity&quot;:1},&quot;b7c993df-d8c8-4084-b81c-597993bd1e3b&quot;:{&quot;type&quot;:&quot;FIGURE_OBJECT&quot;,&quot;id&quot;:&quot;b7c993df-d8c8-4084-b81c-597993bd1e3b&quot;,&quot;parent&quot;:{&quot;type&quot;:&quot;CHILD&quot;,&quot;parentId&quot;:&quot;fe3f3b11-2b9b-4dd3-9906-8657d28e9b5e&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2cb9e6&quot;}],&quot;opacity&quot;:1},&quot;309d090c-65f7-4595-94dd-de2094ff5e50&quot;:{&quot;type&quot;:&quot;FIGURE_OBJECT&quot;,&quot;id&quot;:&quot;309d090c-65f7-4595-94dd-de2094ff5e50&quot;,&quot;parent&quot;:{&quot;type&quot;:&quot;CHILD&quot;,&quot;parentId&quot;:&quot;fe3f3b11-2b9b-4dd3-9906-8657d28e9b5e&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2cb9e6&quot;}],&quot;opacity&quot;:1},&quot;311f9962-d0df-4981-be6f-e6b5b0e52292&quot;:{&quot;type&quot;:&quot;FIGURE_OBJECT&quot;,&quot;id&quot;:&quot;311f9962-d0df-4981-be6f-e6b5b0e52292&quot;,&quot;parent&quot;:{&quot;type&quot;:&quot;CHILD&quot;,&quot;parentId&quot;:&quot;fe3f3b11-2b9b-4dd3-9906-8657d28e9b5e&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2cb9e6&quot;}],&quot;opacity&quot;:1},&quot;1f72efbb-74c1-407e-9f0e-2d7f5dc5d3ec&quot;:{&quot;type&quot;:&quot;FIGURE_OBJECT&quot;,&quot;id&quot;:&quot;1f72efbb-74c1-407e-9f0e-2d7f5dc5d3ec&quot;,&quot;parent&quot;:{&quot;type&quot;:&quot;CHILD&quot;,&quot;parentId&quot;:&quot;fe3f3b11-2b9b-4dd3-9906-8657d28e9b5e&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2cb9e6&quot;}],&quot;opacity&quot;:1},&quot;1330f91a-6ae3-4c92-8efb-32f34fd31ced&quot;:{&quot;type&quot;:&quot;FIGURE_OBJECT&quot;,&quot;id&quot;:&quot;1330f91a-6ae3-4c92-8efb-32f34fd31ced&quot;,&quot;parent&quot;:{&quot;type&quot;:&quot;CHILD&quot;,&quot;parentId&quot;:&quot;fe3f3b11-2b9b-4dd3-9906-8657d28e9b5e&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2cb9e6&quot;}],&quot;opacity&quot;:1},&quot;7bfe03d1-8c54-49a1-9d26-bdff214f7f9d&quot;:{&quot;type&quot;:&quot;FIGURE_OBJECT&quot;,&quot;id&quot;:&quot;7bfe03d1-8c54-49a1-9d26-bdff214f7f9d&quot;,&quot;name&quot;:&quot;ssDNA (fragment)&quot;,&quot;relativeTransform&quot;:{&quot;translate&quot;:{&quot;x&quot;:-58.90097108937397,&quot;y&quot;:19.520816620096937},&quot;rotate&quot;:3.141592653589793,&quot;skewX&quot;:-4.288191803619063e-32,&quot;scale&quot;:{&quot;x&quot;:0.5361337270214855,&quot;y&quot;:0.4903396418042611}},&quot;opacity&quot;:1,&quot;image&quot;:{&quot;url&quot;:&quot;https://icons.biorender.com/biorender/5b6b4c59c820301400b33878/ssdna-fragment.png&quot;,&quot;fallbackUrl&quot;:&quot;https://res.cloudinary.com/dlcjuc3ej/image/upload/v1533758508/pslk5eavggrpxpmftprq.svg#/keystone/api/icons/5b6b4c59c820301400b33878/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e2dfc72-4209-42a1-a43f-cf66376e7dde&quot;,&quot;order&quot;:&quot;15&quot;}},&quot;7c269b5c-9a0c-452c-a587-b19cc4edf902&quot;:{&quot;type&quot;:&quot;FIGURE_OBJECT&quot;,&quot;id&quot;:&quot;7c269b5c-9a0c-452c-a587-b19cc4edf902&quot;,&quot;name&quot;:&quot;ssDNA (fragment)&quot;,&quot;relativeTransform&quot;:{&quot;translate&quot;:{&quot;x&quot;:53.08229870834003,&quot;y&quot;:-29.078951681433097},&quot;rotate&quot;:0,&quot;skewX&quot;:0,&quot;scale&quot;:{&quot;x&quot;:0.5361337270214855,&quot;y&quot;:0.4903396418042611}},&quot;opacity&quot;:1,&quot;image&quot;:{&quot;url&quot;:&quot;https://icons.biorender.com/biorender/5b6b4c59c820301400b3387e/ssdna-fragment.png&quot;,&quot;fallbackUrl&quot;:&quot;https://res.cloudinary.com/dlcjuc3ej/image/upload/v1533758508/nytsdzf2eanmbyagnwps.svg#/keystone/api/icons/5b6b4c59c820301400b3387e/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e2dfc72-4209-42a1-a43f-cf66376e7dde&quot;,&quot;order&quot;:&quot;2&quot;}},&quot;55b85246-0dd6-46c7-9b70-c3531e3aa777&quot;:{&quot;type&quot;:&quot;FIGURE_OBJECT&quot;,&quot;id&quot;:&quot;55b85246-0dd6-46c7-9b70-c3531e3aa777&quot;,&quot;name&quot;:&quot;ssDNA (fragment)&quot;,&quot;relativeTransform&quot;:{&quot;translate&quot;:{&quot;x&quot;:-80.17567505824657,&quot;y&quot;:-12.241892205329279},&quot;rotate&quot;:2.753149464939817,&quot;skewX&quot;:5.170223367357703e-17,&quot;scale&quot;:{&quot;x&quot;:0.3663451703718714,&quot;y&quot;:0.33505364531872794}},&quot;opacity&quot;:1,&quot;image&quot;:{&quot;url&quot;:&quot;https://icons.biorender.com/biorender/5b6b4c59c820301400b33878/ssdna-fragment.png&quot;,&quot;fallbackUrl&quot;:&quot;https://res.cloudinary.com/dlcjuc3ej/image/upload/v1533758508/pslk5eavggrpxpmftprq.svg#/keystone/api/icons/5b6b4c59c820301400b33878/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e2dfc72-4209-42a1-a43f-cf66376e7dde&quot;,&quot;order&quot;:&quot;25&quot;}},&quot;a55bcacc-425d-467e-87c8-5294fdbcefaa&quot;:{&quot;type&quot;:&quot;FIGURE_OBJECT&quot;,&quot;id&quot;:&quot;a55bcacc-425d-467e-87c8-5294fdbcefaa&quot;,&quot;name&quot;:&quot;ssDNA (fragment)&quot;,&quot;relativeTransform&quot;:{&quot;translate&quot;:{&quot;x&quot;:74.31212392979751,&quot;y&quot;:0.44044289718623836},&quot;rotate&quot;:-0.4941300267500417,&quot;skewX&quot;:2.580479153177173e-16,&quot;scale&quot;:{&quot;x&quot;:0.3279630690050581,&quot;y&quot;:0.2999499670993868}},&quot;opacity&quot;:1,&quot;image&quot;:{&quot;url&quot;:&quot;https://icons.biorender.com/biorender/5b6b4c59c820301400b3387e/ssdna-fragment.png&quot;,&quot;fallbackUrl&quot;:&quot;https://res.cloudinary.com/dlcjuc3ej/image/upload/v1533758508/nytsdzf2eanmbyagnwps.svg#/keystone/api/icons/5b6b4c59c820301400b3387e/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e2dfc72-4209-42a1-a43f-cf66376e7dde&quot;,&quot;order&quot;:&quot;3&quot;}},&quot;838cc70e-e879-4c8b-94b8-9952a40d5840&quot;:{&quot;type&quot;:&quot;FIGURE_OBJECT&quot;,&quot;id&quot;:&quot;838cc70e-e879-4c8b-94b8-9952a40d5840&quot;,&quot;name&quot;:&quot;Nucleic acid zipper (single-stranded)&quot;,&quot;relativeTransform&quot;:{&quot;translate&quot;:{&quot;x&quot;:-21.173772142977544,&quot;y&quot;:0.011952845918571677},&quot;rotate&quot;:0.2644079490379314,&quot;skewX&quot;:4.2112185319751e-15,&quot;scale&quot;:{&quot;x&quot;:0.40388602986866956,&quot;y&quot;:0.40388602986866956}},&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4&quot;}},&quot;9e20e086-fdd8-42b3-836a-aa5dba553718&quot;:{&quot;type&quot;:&quot;FIGURE_OBJECT&quot;,&quot;id&quot;:&quot;9e20e086-fdd8-42b3-836a-aa5dba553718&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838cc70e-e879-4c8b-94b8-9952a40d5840&quot;,&quot;order&quot;:&quot;5&quot;}},&quot;bca9cc93-f135-4789-bca8-34aaf5fccb1b&quot;:{&quot;type&quot;:&quot;FIGURE_OBJECT&quot;,&quot;id&quot;:&quot;bca9cc93-f135-4789-bca8-34aaf5fccb1b&quot;,&quot;name&quot;:&quot;Nucleic acid zipper (single-stranded)&quot;,&quot;relativeTransform&quot;:{&quot;translate&quot;:{&quot;x&quot;:-65.40998024830031,&quot;y&quot;:-12.787110246048186},&quot;rotate&quot;:2.9226681362884954,&quot;skewX&quot;:2.924658931272795e-16,&quot;scale&quot;:{&quot;x&quot;:0.32674862381813247,&quot;y&quot;:0.3267486238181326}},&quot;opacity&quot;:1,&quot;image&quot;:{&quot;url&quot;:&quot;https://icons.biorender.com/biorender/5aea12a9b9df22001454a1a9/nucleic-acid-zipper-single-stranded.png&quot;,&quot;fallbackUrl&quot;:&quot;https://res.cloudinary.com/dlcjuc3ej/image/upload/v1525289636/oumhh9yqa30hrktn6bdh.svg#/keystone/api/icons/5aea12a9b9df22001454a1a9/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5&quot;}},&quot;f3282171-71f2-4d0c-ad63-442b5cf0baf1&quot;:{&quot;type&quot;:&quot;FIGURE_OBJECT&quot;,&quot;id&quot;:&quot;f3282171-71f2-4d0c-ad63-442b5cf0baf1&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bca9cc93-f135-4789-bca8-34aaf5fccb1b&quot;,&quot;order&quot;:&quot;5&quot;}},&quot;9a852879-3018-490d-be43-03da2de745b3&quot;:{&quot;type&quot;:&quot;FIGURE_OBJECT&quot;,&quot;id&quot;:&quot;9a852879-3018-490d-be43-03da2de745b3&quot;,&quot;name&quot;:&quot;Nucleic acid zipper (single-stranded)&quot;,&quot;relativeTransform&quot;:{&quot;translate&quot;:{&quot;x&quot;:17.913842316322523,&quot;y&quot;:-19.990507753305714},&quot;rotate&quot;:-0.3057930126029781,&quot;skewX&quot;:0,&quot;scale&quot;:{&quot;x&quot;:0.3721369102383285,&quot;y&quot;:0.37213691023832857}},&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55&quot;}},&quot;5e7e377a-a600-4bed-a83b-a07db69c9404&quot;:{&quot;type&quot;:&quot;FIGURE_OBJECT&quot;,&quot;id&quot;:&quot;5e7e377a-a600-4bed-a83b-a07db69c9404&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9a852879-3018-490d-be43-03da2de745b3&quot;,&quot;order&quot;:&quot;5&quot;}},&quot;590b6b77-cc0a-4971-9a38-ec0e9d53195c&quot;:{&quot;type&quot;:&quot;FIGURE_OBJECT&quot;,&quot;id&quot;:&quot;590b6b77-cc0a-4971-9a38-ec0e9d53195c&quot;,&quot;name&quot;:&quot;Nucleic acid zipper (single-stranded)&quot;,&quot;relativeTransform&quot;:{&quot;translate&quot;:{&quot;x&quot;:19.532048053395357,&quot;y&quot;:9.502637398378033},&quot;rotate&quot;:0.2644079490379314,&quot;skewX&quot;:0,&quot;scale&quot;:{&quot;x&quot;:0.3611660682919805,&quot;y&quot;:0.36116606829198045}},&quot;opacity&quot;:1,&quot;image&quot;:{&quot;url&quot;:&quot;https://icons.biorender.com/biorender/5aea12a9b9df22001454a1a9/nucleic-acid-zipper-single-stranded.png&quot;,&quot;fallbackUrl&quot;:&quot;https://res.cloudinary.com/dlcjuc3ej/image/upload/v1525289636/oumhh9yqa30hrktn6bdh.svg#/keystone/api/icons/5aea12a9b9df22001454a1a9/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6&quot;}},&quot;bc266ce8-179d-4ac7-aa95-7213fae7b811&quot;:{&quot;type&quot;:&quot;FIGURE_OBJECT&quot;,&quot;id&quot;:&quot;bc266ce8-179d-4ac7-aa95-7213fae7b811&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590b6b77-cc0a-4971-9a38-ec0e9d53195c&quot;,&quot;order&quot;:&quot;5&quot;}},&quot;fa4d1454-00db-46c5-8d17-94bbd3b073bd&quot;:{&quot;type&quot;:&quot;FIGURE_OBJECT&quot;,&quot;id&quot;:&quot;fa4d1454-00db-46c5-8d17-94bbd3b073bd&quot;,&quot;name&quot;:&quot;Nucleic acid zipper (single-stranded)&quot;,&quot;relativeTransform&quot;:{&quot;translate&quot;:{&quot;x&quot;:27.944073933434503,&quot;y&quot;:8.326315164933646},&quot;rotate&quot;:2.9226681362884954,&quot;skewX&quot;:-2.6504851479369962e-17,&quot;scale&quot;:{&quot;x&quot;:0.3617990633966402,&quot;y&quot;:0.3617990633966402}},&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65&quot;}},&quot;6fff586a-2d27-4311-8833-5472fc20731a&quot;:{&quot;type&quot;:&quot;FIGURE_OBJECT&quot;,&quot;id&quot;:&quot;6fff586a-2d27-4311-8833-5472fc20731a&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fa4d1454-00db-46c5-8d17-94bbd3b073bd&quot;,&quot;order&quot;:&quot;5&quot;}},&quot;edc8cec6-1329-458d-a525-ee322ff7017d&quot;:{&quot;type&quot;:&quot;FIGURE_OBJECT&quot;,&quot;id&quot;:&quot;edc8cec6-1329-458d-a525-ee322ff7017d&quot;,&quot;relativeTransform&quot;:{&quot;translate&quot;:{&quot;x&quot;:-75.33281422250987,&quot;y&quot;:37.13367624534641},&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9.381357619014752,&quot;color&quot;:&quot;#232323&quot;,&quot;fontWeight&quot;:&quot;normal&quot;,&quot;fontStyle&quot;:&quot;normal&quot;,&quot;decoration&quot;:&quot;none&quot;,&quot;script&quot;:&quot;none&quot;},&quot;range&quot;:[0,1]}],&quot;text&quot;:&quot;3'&quot;,&quot;baseStyle&quot;:{&quot;fontFamily&quot;:&quot;Roboto&quot;,&quot;fontSize&quot;:9.381357619014752,&quot;color&quot;:&quot;#232323&quot;,&quot;fontWeight&quot;:&quot;normal&quot;,&quot;fontStyle&quot;:&quot;normal&quot;,&quot;decoration&quot;:&quot;none&quot;,&quot;script&quot;:&quot;none&quot;}}],&quot;verticalAlign&quot;:&quot;TOP&quot;},&quot;size&quot;:{&quot;x&quot;:20.96615036461147,&quot;y&quot;:19.678109492610893},&quot;targetSize&quot;:{&quot;x&quot;:20.96615036461147,&quot;y&quot;:19.678109492610893},&quot;format&quot;:&quot;BETTER_TEXT&quot;,&quot;verticalAlign&quot;:&quot;TOP&quot;},&quot;isLocked&quot;:false,&quot;parent&quot;:{&quot;type&quot;:&quot;CHILD&quot;,&quot;parentId&quot;:&quot;8e2dfc72-4209-42a1-a43f-cf66376e7dde&quot;,&quot;order&quot;:&quot;7&quot;}},&quot;11121cf3-11f3-49ca-99b3-d8ec6aafcda2&quot;:{&quot;type&quot;:&quot;FIGURE_OBJECT&quot;,&quot;id&quot;:&quot;11121cf3-11f3-49ca-99b3-d8ec6aafcda2&quot;,&quot;relativeTransform&quot;:{&quot;translate&quot;:{&quot;x&quot;:-75.33281422250987,&quot;y&quot;:-38.066582826854436},&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9.381357619014752,&quot;color&quot;:&quot;#232323&quot;,&quot;fontWeight&quot;:&quot;normal&quot;,&quot;fontStyle&quot;:&quot;normal&quot;,&quot;decoration&quot;:&quot;none&quot;,&quot;script&quot;:&quot;none&quot;},&quot;range&quot;:[0,1]}],&quot;text&quot;:&quot;5'&quot;,&quot;baseStyle&quot;:{&quot;fontFamily&quot;:&quot;Roboto&quot;,&quot;fontSize&quot;:9.381357619014752,&quot;color&quot;:&quot;#232323&quot;,&quot;fontWeight&quot;:&quot;normal&quot;,&quot;fontStyle&quot;:&quot;normal&quot;,&quot;decoration&quot;:&quot;none&quot;,&quot;script&quot;:&quot;none&quot;}}],&quot;verticalAlign&quot;:&quot;TOP&quot;},&quot;size&quot;:{&quot;x&quot;:20.96615036461147,&quot;y&quot;:19.678109492610893},&quot;targetSize&quot;:{&quot;x&quot;:20.96615036461147,&quot;y&quot;:19.678109492610893},&quot;format&quot;:&quot;BETTER_TEXT&quot;,&quot;verticalAlign&quot;:&quot;TOP&quot;},&quot;isLocked&quot;:false,&quot;parent&quot;:{&quot;type&quot;:&quot;CHILD&quot;,&quot;parentId&quot;:&quot;8e2dfc72-4209-42a1-a43f-cf66376e7dde&quot;,&quot;order&quot;:&quot;75&quot;}},&quot;fff8d701-bef0-4c7e-9ded-e6f1d1cf0e2f&quot;:{&quot;type&quot;:&quot;FIGURE_OBJECT&quot;,&quot;id&quot;:&quot;fff8d701-bef0-4c7e-9ded-e6f1d1cf0e2f&quot;,&quot;relativeTransform&quot;:{&quot;translate&quot;:{&quot;x&quot;:-80.18214962065686,&quot;y&quot;:6.351209682471431},&quot;rotate&quot;:0},&quot;opacity&quot;:1,&quot;path&quot;:{&quot;type&quot;:&quot;POLY_LINE&quot;,&quot;points&quot;:[{&quot;x&quot;:-0.43299550346447674,&quot;y&quot;:-12.188905403932408},{&quot;x&quot;:-3.66965281795288,&quot;y&quot;:1.1079422658590132},{&quot;x&quot;:4.346921396098643,&quot;y&quot;:12.188905403932408}],&quot;closed&quot;:false},&quot;pathStyles&quot;:[{&quot;type&quot;:&quot;FILL&quot;,&quot;fillStyle&quot;:&quot;rgba(0,0,0,0)&quot;},{&quot;type&quot;:&quot;STROKE&quot;,&quot;strokeStyle&quot;:{&quot;units&quot;:&quot;PATH_LENGTH&quot;,&quot;stops&quot;:{&quot;0&quot;:&quot;#23232300&quot;,&quot;1&quot;:&quot;#232323&quot;,&quot;0.45&quot;:&quot;#232323&quot;}},&quot;lineWidth&quot;:1.3993598722621532,&quot;lineJoin&quot;:&quot;round&quot;}],&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e2dfc72-4209-42a1-a43f-cf66376e7dde&quot;,&quot;order&quot;:&quot;8&quot;}},&quot;9b274de7-8f41-4068-af60-395b34397e9e&quot;:{&quot;type&quot;:&quot;FIGURE_OBJECT&quot;,&quot;id&quot;:&quot;9b274de7-8f41-4068-af60-395b34397e9e&quot;,&quot;relativeTransform&quot;:{&quot;translate&quot;:{&quot;x&quot;:77.43262614804541,&quot;y&quot;:-21.732493636547872},&quot;rotate&quot;:0},&quot;opacity&quot;:1,&quot;path&quot;:{&quot;type&quot;:&quot;POLY_LINE&quot;,&quot;points&quot;:[{&quot;x&quot;:4.855462278591121,&quot;y&quot;:11.031209574936168},{&quot;x&quot;:4.855462278591121,&quot;y&quot;:-0.7583119415022823},{&quot;x&quot;:-7.096444868710083,&quot;y&quot;:-11.031209574936168}],&quot;closed&quot;:false},&quot;pathStyles&quot;:[{&quot;type&quot;:&quot;FILL&quot;,&quot;fillStyle&quot;:&quot;rgba(0,0,0,0)&quot;},{&quot;type&quot;:&quot;STROKE&quot;,&quot;strokeStyle&quot;:{&quot;units&quot;:&quot;PATH_LENGTH&quot;,&quot;stops&quot;:{&quot;0&quot;:&quot;#23232300&quot;,&quot;1&quot;:&quot;#232323&quot;,&quot;0.45&quot;:&quot;#232323&quot;}},&quot;lineWidth&quot;:1.3993598722621532,&quot;lineJoin&quot;:&quot;round&quot;}],&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e2dfc72-4209-42a1-a43f-cf66376e7dde&quot;,&quot;order&quot;:&quot;9&quot;}},&quot;78b3569b-ceca-44c1-aa8f-ec323e4c3315&quot;:{&quot;relativeTransform&quot;:{&quot;translate&quot;:{&quot;x&quot;:-379.68389407305824,&quot;y&quot;:22.272040539991465},&quot;rotate&quot;:0},&quot;type&quot;:&quot;FIGURE_OBJECT&quot;,&quot;id&quot;:&quot;78b3569b-ceca-44c1-aa8f-ec323e4c3315&quot;,&quot;name&quot;:&quot;RT-PCR (2. Denaturation)&quot;,&quot;displayName&quot;:&quot;RT-PCR (2. Denaturation)&quot;,&quot;opacity&quot;:1,&quot;source&quot;:{&quot;id&quot;:&quot;5ed59cf3e51fa400ac1b7287&quot;,&quot;type&quot;:&quot;ASSETS&quot;},&quot;pathStyles&quot;:[{&quot;type&quot;:&quot;FILL&quot;,&quot;fillStyle&quot;:&quot;rgb(0,0,0)&quot;}],&quot;isLocked&quot;:false,&quot;parent&quot;:{&quot;type&quot;:&quot;CHILD&quot;,&quot;parentId&quot;:&quot;e7d9b076-d183-4393-a398-ca34d912f736&quot;,&quot;order&quot;:&quot;95&quot;},&quot;isPremium&quot;:true},&quot;9ff4a675-5b3b-44ec-9e87-06c668028324&quot;:{&quot;type&quot;:&quot;FIGURE_OBJECT&quot;,&quot;id&quot;:&quot;9ff4a675-5b3b-44ec-9e87-06c668028324&quot;,&quot;name&quot;:&quot;ssDNA (unwound, for brush)&quot;,&quot;relativeTransform&quot;:{&quot;translate&quot;:{&quot;x&quot;:-9.18503557966944,&quot;y&quot;:24.179984308690162},&quot;rotate&quot;:0},&quot;opacity&quot;:1,&quot;source&quot;:{&quot;id&quot;:&quot;5e75578c52bb9000abea632a&quot;,&quot;type&quot;:&quot;ASSETS&quot;},&quot;path&quot;:{&quot;type&quot;:&quot;POLY_LINE&quot;,&quot;points&quot;:[{&quot;x&quot;:-71.3651728405608,&quot;y&quot;:-20.753610044782423},{&quot;x&quot;:-18.141377931649316,&quot;y&quot;:-20.753610044782423},{&quot;x&quot;:23.54836235918014,&quot;y&quot;:-17.00859842381487},{&quot;x&quot;:52.2527737069643,&quot;y&quot;:-1.9729543844992936},{&quot;x&quot;:71.36517284056069,&quot;y&quot;:20.753610044782423}],&quot;closed&quot;:false,&quot;cornerRounding&quot;:{&quot;type&quot;:&quot;ARC_LENGTH&quot;,&quot;global&quot;:30.68478372094873}},&quot;pathStyles&quot;:[{&quot;type&quot;:&quot;FILL&quot;,&quot;fillStyle&quot;:&quot;rgba(0,0,0,0)&quot;},{&quot;type&quot;:&quot;STROKE&quot;,&quot;strokeStyle&quot;:&quot;rgba(0,0,0,0)&quot;,&quot;lineWidth&quot;:9.86987501188426,&quot;lineJoin&quot;:&quot;round&quot;}],&quot;pathPattern&quot;:{&quot;type&quot;:&quot;ROW&quot;,&quot;patternId&quot;:&quot;fa590779-a757-49d8-967d-620a3366d7b9&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78b3569b-ceca-44c1-aa8f-ec323e4c3315&quot;,&quot;order&quot;:&quot;05&quot;},&quot;isPremium&quot;:true},&quot;fa590779-a757-49d8-967d-620a3366d7b9&quot;:{&quot;type&quot;:&quot;FIGURE_OBJECT&quot;,&quot;id&quot;:&quot;fa590779-a757-49d8-967d-620a3366d7b9&quot;,&quot;relativeTransform&quot;:{&quot;translate&quot;:{&quot;x&quot;:0,&quot;y&quot;:0},&quot;rotate&quot;:0,&quot;skewX&quot;:0,&quot;scale&quot;:{&quot;x&quot;:1,&quot;y&quot;:1}},&quot;source&quot;:{&quot;type&quot;:&quot;ASSETS&quot;,&quot;id&quot;:&quot;5e713ada76df310028d1ed8e&quot;},&quot;name&quot;:&quot;ssDNA (unwound, for brush)&quot;},&quot;42647f09-3a56-475c-aefe-1d6cf209064c&quot;:{&quot;type&quot;:&quot;FIGURE_OBJECT&quot;,&quot;id&quot;:&quot;42647f09-3a56-475c-aefe-1d6cf209064c&quot;,&quot;parent&quot;:{&quot;type&quot;:&quot;CHILD&quot;,&quot;parentId&quot;:&quot;fa590779-a757-49d8-967d-620a3366d7b9&quot;,&quot;order&quot;:&quot;5&quot;},&quot;relativeTransform&quot;:{&quot;translate&quot;:{&quot;x&quot;:0,&quot;y&quot;:0},&quot;rotate&quot;:0,&quot;skewX&quot;:0,&quot;scale&quot;:{&quot;x&quot;:1,&quot;y&quot;:1}}},&quot;f32a5d94-2715-425f-b247-cafe86ecd81c&quot;:{&quot;type&quot;:&quot;FIGURE_OBJECT&quot;,&quot;id&quot;:&quot;f32a5d94-2715-425f-b247-cafe86ecd81c&quot;,&quot;parent&quot;:{&quot;type&quot;:&quot;CHILD&quot;,&quot;parentId&quot;:&quot;42647f09-3a56-475c-aefe-1d6cf209064c&quot;,&quot;order&quot;:&quot;5&quot;},&quot;relativeTransform&quot;:{&quot;translate&quot;:{&quot;x&quot;:0,&quot;y&quot;:0},&quot;rotate&quot;:0,&quot;skewX&quot;:0,&quot;scale&quot;:{&quot;x&quot;:1,&quot;y&quot;:1}}},&quot;b6aa76af-4fb2-42a0-b26d-9799a5b1cfd5&quot;:{&quot;type&quot;:&quot;FIGURE_OBJECT&quot;,&quot;id&quot;:&quot;b6aa76af-4fb2-42a0-b26d-9799a5b1cfd5&quot;,&quot;parent&quot;:{&quot;type&quot;:&quot;CHILD&quot;,&quot;parentId&quot;:&quot;f32a5d94-2715-425f-b247-cafe86ecd81c&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005485&quot;}],&quot;opacity&quot;:1},&quot;cacb1632-7c11-42ac-9a03-98f5db07366f&quot;:{&quot;type&quot;:&quot;FIGURE_OBJECT&quot;,&quot;id&quot;:&quot;cacb1632-7c11-42ac-9a03-98f5db07366f&quot;,&quot;parent&quot;:{&quot;type&quot;:&quot;CHILD&quot;,&quot;parentId&quot;:&quot;f32a5d94-2715-425f-b247-cafe86ecd81c&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005485&quot;}],&quot;opacity&quot;:1},&quot;44380c2b-c964-48f0-96b8-335b4f12231b&quot;:{&quot;type&quot;:&quot;FIGURE_OBJECT&quot;,&quot;id&quot;:&quot;44380c2b-c964-48f0-96b8-335b4f12231b&quot;,&quot;parent&quot;:{&quot;type&quot;:&quot;CHILD&quot;,&quot;parentId&quot;:&quot;f32a5d94-2715-425f-b247-cafe86ecd81c&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005485&quot;}],&quot;opacity&quot;:1},&quot;b8ae8c94-95a6-44d4-9792-3dac12757722&quot;:{&quot;type&quot;:&quot;FIGURE_OBJECT&quot;,&quot;id&quot;:&quot;b8ae8c94-95a6-44d4-9792-3dac12757722&quot;,&quot;parent&quot;:{&quot;type&quot;:&quot;CHILD&quot;,&quot;parentId&quot;:&quot;f32a5d94-2715-425f-b247-cafe86ecd81c&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005485&quot;}],&quot;opacity&quot;:1},&quot;792db5e9-1600-414f-9a47-62e81810b719&quot;:{&quot;type&quot;:&quot;FIGURE_OBJECT&quot;,&quot;id&quot;:&quot;792db5e9-1600-414f-9a47-62e81810b719&quot;,&quot;parent&quot;:{&quot;type&quot;:&quot;CHILD&quot;,&quot;parentId&quot;:&quot;f32a5d94-2715-425f-b247-cafe86ecd81c&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005485&quot;}],&quot;opacity&quot;:1},&quot;49caa1fb-e1cf-4c5c-8059-790b61b3ff36&quot;:{&quot;type&quot;:&quot;FIGURE_OBJECT&quot;,&quot;id&quot;:&quot;49caa1fb-e1cf-4c5c-8059-790b61b3ff36&quot;,&quot;parent&quot;:{&quot;type&quot;:&quot;CHILD&quot;,&quot;parentId&quot;:&quot;f32a5d94-2715-425f-b247-cafe86ecd81c&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005485&quot;}],&quot;opacity&quot;:1},&quot;8426ffe0-a420-44a3-8768-2ee4df735c7f&quot;:{&quot;type&quot;:&quot;FIGURE_OBJECT&quot;,&quot;id&quot;:&quot;8426ffe0-a420-44a3-8768-2ee4df735c7f&quot;,&quot;parent&quot;:{&quot;type&quot;:&quot;CHILD&quot;,&quot;parentId&quot;:&quot;f32a5d94-2715-425f-b247-cafe86ecd81c&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005485&quot;}],&quot;opacity&quot;:1},&quot;7d3f880a-d2a3-4407-9d17-4b795c9970b6&quot;:{&quot;type&quot;:&quot;FIGURE_OBJECT&quot;,&quot;id&quot;:&quot;7d3f880a-d2a3-4407-9d17-4b795c9970b6&quot;,&quot;parent&quot;:{&quot;type&quot;:&quot;CHILD&quot;,&quot;parentId&quot;:&quot;f32a5d94-2715-425f-b247-cafe86ecd81c&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005485&quot;}],&quot;opacity&quot;:1},&quot;38d5142c-d656-4be6-9bfe-a4efa62f238c&quot;:{&quot;type&quot;:&quot;FIGURE_OBJECT&quot;,&quot;id&quot;:&quot;38d5142c-d656-4be6-9bfe-a4efa62f238c&quot;,&quot;parent&quot;:{&quot;type&quot;:&quot;CHILD&quot;,&quot;parentId&quot;:&quot;f32a5d94-2715-425f-b247-cafe86ecd81c&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005485&quot;}],&quot;opacity&quot;:1},&quot;ff5f12ad-baf6-4a01-a28f-925143bf33fc&quot;:{&quot;type&quot;:&quot;FIGURE_OBJECT&quot;,&quot;id&quot;:&quot;ff5f12ad-baf6-4a01-a28f-925143bf33fc&quot;,&quot;name&quot;:&quot;ssDNA (unwound, for brush)&quot;,&quot;relativeTransform&quot;:{&quot;translate&quot;:{&quot;x&quot;:-8.965051944340384,&quot;y&quot;:-27.212506023446984},&quot;rotate&quot;:0},&quot;opacity&quot;:1,&quot;source&quot;:{&quot;id&quot;:&quot;5e75578c52bb9000abea632a&quot;,&quot;type&quot;:&quot;ASSETS&quot;},&quot;path&quot;:{&quot;type&quot;:&quot;POLY_LINE&quot;,&quot;points&quot;:[{&quot;x&quot;:71.36517284056069,&quot;y&quot;:-20.753610044782423},{&quot;x&quot;:52.2527737069643,&quot;y&quot;:1.9729543844992936},{&quot;x&quot;:23.54836235918014,&quot;y&quot;:17.00859842381487},{&quot;x&quot;:-18.141377931649316,&quot;y&quot;:20.753610044782423},{&quot;x&quot;:-71.3651728405608,&quot;y&quot;:20.753610044782423}],&quot;closed&quot;:false,&quot;cornerRounding&quot;:{&quot;type&quot;:&quot;ARC_LENGTH&quot;,&quot;global&quot;:30.68478372094873}},&quot;pathStyles&quot;:[{&quot;type&quot;:&quot;FILL&quot;,&quot;fillStyle&quot;:&quot;rgba(0,0,0,0)&quot;},{&quot;type&quot;:&quot;STROKE&quot;,&quot;strokeStyle&quot;:&quot;rgba(0,0,0,0)&quot;,&quot;lineWidth&quot;:9.86987501188426,&quot;lineJoin&quot;:&quot;round&quot;}],&quot;pathPattern&quot;:{&quot;type&quot;:&quot;ROW&quot;,&quot;patternId&quot;:&quot;8b2ab360-013d-4d8d-a8e0-756a2aa9ef6a&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78b3569b-ceca-44c1-aa8f-ec323e4c3315&quot;,&quot;order&quot;:&quot;1&quot;},&quot;isPremium&quot;:true},&quot;8b2ab360-013d-4d8d-a8e0-756a2aa9ef6a&quot;:{&quot;type&quot;:&quot;FIGURE_OBJECT&quot;,&quot;id&quot;:&quot;8b2ab360-013d-4d8d-a8e0-756a2aa9ef6a&quot;,&quot;relativeTransform&quot;:{&quot;translate&quot;:{&quot;x&quot;:0,&quot;y&quot;:0},&quot;rotate&quot;:0,&quot;skewX&quot;:0,&quot;scale&quot;:{&quot;x&quot;:1,&quot;y&quot;:1}},&quot;source&quot;:{&quot;type&quot;:&quot;ASSETS&quot;,&quot;id&quot;:&quot;5e713ada76df310028d1ed8e&quot;},&quot;name&quot;:&quot;ssDNA (unwound, for brush)&quot;},&quot;d3a04f78-3d2a-46a3-b2cc-8969e6159f94&quot;:{&quot;type&quot;:&quot;FIGURE_OBJECT&quot;,&quot;id&quot;:&quot;d3a04f78-3d2a-46a3-b2cc-8969e6159f94&quot;,&quot;parent&quot;:{&quot;type&quot;:&quot;CHILD&quot;,&quot;parentId&quot;:&quot;8b2ab360-013d-4d8d-a8e0-756a2aa9ef6a&quot;,&quot;order&quot;:&quot;5&quot;},&quot;relativeTransform&quot;:{&quot;translate&quot;:{&quot;x&quot;:0,&quot;y&quot;:0},&quot;rotate&quot;:0,&quot;skewX&quot;:0,&quot;scale&quot;:{&quot;x&quot;:1,&quot;y&quot;:1}}},&quot;53ac7a10-809e-43c0-90e2-436fdb735b72&quot;:{&quot;type&quot;:&quot;FIGURE_OBJECT&quot;,&quot;id&quot;:&quot;53ac7a10-809e-43c0-90e2-436fdb735b72&quot;,&quot;parent&quot;:{&quot;type&quot;:&quot;CHILD&quot;,&quot;parentId&quot;:&quot;d3a04f78-3d2a-46a3-b2cc-8969e6159f94&quot;,&quot;order&quot;:&quot;5&quot;},&quot;relativeTransform&quot;:{&quot;translate&quot;:{&quot;x&quot;:0,&quot;y&quot;:0},&quot;rotate&quot;:0,&quot;skewX&quot;:0,&quot;scale&quot;:{&quot;x&quot;:1,&quot;y&quot;:1}}},&quot;e804dfd0-fce2-4df9-a805-bbfc234bff9c&quot;:{&quot;type&quot;:&quot;FIGURE_OBJECT&quot;,&quot;id&quot;:&quot;e804dfd0-fce2-4df9-a805-bbfc234bff9c&quot;,&quot;parent&quot;:{&quot;type&quot;:&quot;CHILD&quot;,&quot;parentId&quot;:&quot;53ac7a10-809e-43c0-90e2-436fdb735b72&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2cb9e6&quot;}],&quot;opacity&quot;:1},&quot;0f138c81-4d87-47fc-bc1d-d05910894813&quot;:{&quot;type&quot;:&quot;FIGURE_OBJECT&quot;,&quot;id&quot;:&quot;0f138c81-4d87-47fc-bc1d-d05910894813&quot;,&quot;parent&quot;:{&quot;type&quot;:&quot;CHILD&quot;,&quot;parentId&quot;:&quot;53ac7a10-809e-43c0-90e2-436fdb735b72&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2cb9e6&quot;}],&quot;opacity&quot;:1},&quot;d598e1f7-1088-4883-8ea3-7e8a877b665d&quot;:{&quot;type&quot;:&quot;FIGURE_OBJECT&quot;,&quot;id&quot;:&quot;d598e1f7-1088-4883-8ea3-7e8a877b665d&quot;,&quot;parent&quot;:{&quot;type&quot;:&quot;CHILD&quot;,&quot;parentId&quot;:&quot;53ac7a10-809e-43c0-90e2-436fdb735b72&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2cb9e6&quot;}],&quot;opacity&quot;:1},&quot;6c307bab-19b9-4d1d-be59-323edbb7b70e&quot;:{&quot;type&quot;:&quot;FIGURE_OBJECT&quot;,&quot;id&quot;:&quot;6c307bab-19b9-4d1d-be59-323edbb7b70e&quot;,&quot;parent&quot;:{&quot;type&quot;:&quot;CHILD&quot;,&quot;parentId&quot;:&quot;53ac7a10-809e-43c0-90e2-436fdb735b72&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2cb9e6&quot;}],&quot;opacity&quot;:1},&quot;7d58bcd8-3813-4cbd-856d-0c81e0769106&quot;:{&quot;type&quot;:&quot;FIGURE_OBJECT&quot;,&quot;id&quot;:&quot;7d58bcd8-3813-4cbd-856d-0c81e0769106&quot;,&quot;parent&quot;:{&quot;type&quot;:&quot;CHILD&quot;,&quot;parentId&quot;:&quot;53ac7a10-809e-43c0-90e2-436fdb735b72&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2cb9e6&quot;}],&quot;opacity&quot;:1},&quot;6428d83e-9e57-4888-ad3c-1c6f8e4c4472&quot;:{&quot;type&quot;:&quot;FIGURE_OBJECT&quot;,&quot;id&quot;:&quot;6428d83e-9e57-4888-ad3c-1c6f8e4c4472&quot;,&quot;parent&quot;:{&quot;type&quot;:&quot;CHILD&quot;,&quot;parentId&quot;:&quot;53ac7a10-809e-43c0-90e2-436fdb735b72&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2cb9e6&quot;}],&quot;opacity&quot;:1},&quot;ddb1a31a-6cac-4883-b4e1-365e20bc96c6&quot;:{&quot;type&quot;:&quot;FIGURE_OBJECT&quot;,&quot;id&quot;:&quot;ddb1a31a-6cac-4883-b4e1-365e20bc96c6&quot;,&quot;parent&quot;:{&quot;type&quot;:&quot;CHILD&quot;,&quot;parentId&quot;:&quot;53ac7a10-809e-43c0-90e2-436fdb735b72&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2cb9e6&quot;}],&quot;opacity&quot;:1},&quot;cfac71b9-f6b6-43b2-a19e-e62b39ded48a&quot;:{&quot;type&quot;:&quot;FIGURE_OBJECT&quot;,&quot;id&quot;:&quot;cfac71b9-f6b6-43b2-a19e-e62b39ded48a&quot;,&quot;parent&quot;:{&quot;type&quot;:&quot;CHILD&quot;,&quot;parentId&quot;:&quot;53ac7a10-809e-43c0-90e2-436fdb735b72&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2cb9e6&quot;}],&quot;opacity&quot;:1},&quot;d0b2d1e6-5098-440e-9245-4d93f5655db2&quot;:{&quot;type&quot;:&quot;FIGURE_OBJECT&quot;,&quot;id&quot;:&quot;d0b2d1e6-5098-440e-9245-4d93f5655db2&quot;,&quot;parent&quot;:{&quot;type&quot;:&quot;CHILD&quot;,&quot;parentId&quot;:&quot;53ac7a10-809e-43c0-90e2-436fdb735b72&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2cb9e6&quot;}],&quot;opacity&quot;:1},&quot;8373abb2-f3a1-42b2-90f7-845d0b4c6ae0&quot;:{&quot;type&quot;:&quot;FIGURE_OBJECT&quot;,&quot;id&quot;:&quot;8373abb2-f3a1-42b2-90f7-845d0b4c6ae0&quot;,&quot;relativeTransform&quot;:{&quot;translate&quot;:{&quot;x&quot;:-76.62143100550006,&quot;y&quot;:10.77496720460949},&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9.112511538979103,&quot;color&quot;:&quot;#232323&quot;,&quot;fontWeight&quot;:&quot;normal&quot;,&quot;fontStyle&quot;:&quot;normal&quot;,&quot;decoration&quot;:&quot;none&quot;,&quot;script&quot;:&quot;none&quot;},&quot;range&quot;:[0,1]}],&quot;text&quot;:&quot;3'&quot;,&quot;baseStyle&quot;:{&quot;fontFamily&quot;:&quot;Roboto&quot;,&quot;fontSize&quot;:9.112511538979103,&quot;color&quot;:&quot;#232323&quot;,&quot;fontWeight&quot;:&quot;normal&quot;,&quot;fontStyle&quot;:&quot;normal&quot;,&quot;decoration&quot;:&quot;none&quot;,&quot;script&quot;:&quot;none&quot;}}],&quot;verticalAlign&quot;:&quot;TOP&quot;},&quot;size&quot;:{&quot;x&quot;:20.36531330372179,&quot;y&quot;:19.114184438855577},&quot;targetSize&quot;:{&quot;x&quot;:20.36531330372179,&quot;y&quot;:19.114184438855577},&quot;format&quot;:&quot;BETTER_TEXT&quot;,&quot;verticalAlign&quot;:&quot;TOP&quot;},&quot;isLocked&quot;:false,&quot;parent&quot;:{&quot;type&quot;:&quot;CHILD&quot;,&quot;parentId&quot;:&quot;78b3569b-ceca-44c1-aa8f-ec323e4c3315&quot;,&quot;order&quot;:&quot;2&quot;}},&quot;891ae932-7c89-4c70-8cd0-f75914e3a5fa&quot;:{&quot;type&quot;:&quot;FIGURE_OBJECT&quot;,&quot;id&quot;:&quot;891ae932-7c89-4c70-8cd0-f75914e3a5fa&quot;,&quot;relativeTransform&quot;:{&quot;translate&quot;:{&quot;x&quot;:-76.62143100550006,&quot;y&quot;:-5.007877299837403},&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9.112511538979103,&quot;color&quot;:&quot;#232323&quot;,&quot;fontWeight&quot;:&quot;normal&quot;,&quot;fontStyle&quot;:&quot;normal&quot;,&quot;decoration&quot;:&quot;none&quot;,&quot;script&quot;:&quot;none&quot;},&quot;range&quot;:[0,1]}],&quot;text&quot;:&quot;5'&quot;,&quot;baseStyle&quot;:{&quot;fontFamily&quot;:&quot;Roboto&quot;,&quot;fontSize&quot;:9.112511538979103,&quot;color&quot;:&quot;#232323&quot;,&quot;fontWeight&quot;:&quot;normal&quot;,&quot;fontStyle&quot;:&quot;normal&quot;,&quot;decoration&quot;:&quot;none&quot;,&quot;script&quot;:&quot;none&quot;}}],&quot;verticalAlign&quot;:&quot;TOP&quot;},&quot;size&quot;:{&quot;x&quot;:20.36531330372179,&quot;y&quot;:19.114184438855577},&quot;targetSize&quot;:{&quot;x&quot;:20.36531330372179,&quot;y&quot;:19.114184438855577},&quot;format&quot;:&quot;BETTER_TEXT&quot;,&quot;verticalAlign&quot;:&quot;TOP&quot;},&quot;isLocked&quot;:false,&quot;parent&quot;:{&quot;type&quot;:&quot;CHILD&quot;,&quot;parentId&quot;:&quot;78b3569b-ceca-44c1-aa8f-ec323e4c3315&quot;,&quot;order&quot;:&quot;3&quot;}},&quot;4be2cc3c-2067-44c4-b87b-e01ca8b98f18&quot;:{&quot;type&quot;:&quot;FIGURE_OBJECT&quot;,&quot;id&quot;:&quot;4be2cc3c-2067-44c4-b87b-e01ca8b98f18&quot;,&quot;relativeTransform&quot;:{&quot;translate&quot;:{&quot;x&quot;:-53.2342785861275,&quot;y&quot;:-1.4031111462173493},&quot;rotate&quot;:0},&quot;opacity&quot;:1,&quot;source&quot;:{&quot;id&quot;:&quot;5eb32ccfbfb0b900ab85609a&quot;,&quot;type&quot;:&quot;ASSETS&quot;},&quot;pathStyles&quot;:[{&quot;type&quot;:&quot;FILL&quot;,&quot;fillStyle&quot;:&quot;rgb(0,0,0)&quot;}],&quot;isLocked&quot;:false,&quot;parent&quot;:{&quot;type&quot;:&quot;CHILD&quot;,&quot;parentId&quot;:&quot;78b3569b-ceca-44c1-aa8f-ec323e4c3315&quot;,&quot;order&quot;:&quot;5&quot;}},&quot;6a4860b0-35e7-4e50-8b21-41d548da1bae&quot;:{&quot;type&quot;:&quot;FIGURE_OBJECT&quot;,&quot;id&quot;:&quot;6a4860b0-35e7-4e50-8b21-41d548da1bae&quot;,&quot;name&quot;:&quot;Radar&quot;,&quot;relativeTransform&quot;:{&quot;translate&quot;:{&quot;x&quot;:9.658107152897302e-15,&quot;y&quot;:9.6581071528973e-15},&quot;rotate&quot;:0,&quot;skewX&quot;:0,&quot;scale&quot;:{&quot;x&quot;:0.26824955842869735,&quot;y&quot;:0.2682495584286973}},&quot;opacity&quot;:1,&quot;image&quot;:{&quot;url&quot;:&quot;https://icons.biorender.com/biorender/5a7b6a46c232db0014da97cf/radar.png&quot;,&quot;fallbackUrl&quot;:&quot;https://res.cloudinary.com/dlcjuc3ej/image/upload/v1518037571/q9dotefktk1jxbh0yfaj.svg#/keystone/api/icons/5a7b6a46c232db0014da97cf/radar.svg&quot;,&quot;size&quot;:{&quot;x&quot;:200,&quot;y&quot;:200},&quot;isPremium&quot;:false},&quot;source&quot;:{&quot;id&quot;:&quot;5a3802e5acaa880014e2ef43&quot;,&quot;type&quot;:&quot;ASSETS&quot;},&quot;pathStyles&quot;:[{&quot;type&quot;:&quot;FILL&quot;,&quot;fillStyle&quot;:&quot;rgb(0,0,0)&quot;}],&quot;isLocked&quot;:false,&quot;parent&quot;:{&quot;type&quot;:&quot;CHILD&quot;,&quot;parentId&quot;:&quot;4be2cc3c-2067-44c4-b87b-e01ca8b98f18&quot;,&quot;order&quot;:&quot;2&quot;}},&quot;012ec320-b99e-4729-bef9-2133bfd94586&quot;:{&quot;type&quot;:&quot;FIGURE_OBJECT&quot;,&quot;id&quot;:&quot;012ec320-b99e-4729-bef9-2133bfd94586&quot;,&quot;relativeTransform&quot;:{&quot;translate&quot;:{&quot;x&quot;:0.0002948749506563861,&quot;y&quot;:0.00029487495065638606},&quot;rotate&quot;:0},&quot;layout&quot;:{&quot;sizeRatio&quot;:{&quot;x&quot;:0.88,&quot;y&quot;:0.88},&quot;keepAspectRatio&quot;:true},&quot;opacity&quot;:1,&quot;path&quot;:{&quot;type&quot;:&quot;ELLIPSE&quot;,&quot;size&quot;:{&quot;x&quot;:20.209862215472267,&quot;y&quot;:20.209862215472263}},&quot;pathStyles&quot;:[{&quot;type&quot;:&quot;FILL&quot;,&quot;fillStyle&quot;:&quot;rgba(116,251,82,1)&quot;},{&quot;type&quot;:&quot;STROKE&quot;,&quot;strokeStyle&quot;:&quot;rgba(47,172,12,1)&quot;,&quot;lineWidth&quot;:1.3668767308468657,&quot;lineJoin&quot;:&quot;round&quot;}],&quot;isLocked&quot;:false,&quot;parent&quot;:{&quot;type&quot;:&quot;CHILD&quot;,&quot;parentId&quot;:&quot;4be2cc3c-2067-44c4-b87b-e01ca8b98f18&quot;,&quot;order&quot;:&quot;5&quot;}},&quot;7fd5c45b-0c97-426c-a9cb-cc7e2845bb4b&quot;:{&quot;type&quot;:&quot;FIGURE_OBJECT&quot;,&quot;id&quot;:&quot;7fd5c45b-0c97-426c-a9cb-cc7e2845bb4b&quot;,&quot;relativeTransform&quot;:{&quot;translate&quot;:{&quot;x&quot;:0,&quot;y&quot;:0},&quot;rotate&quot;:0},&quot;text&quot;:{&quot;textData&quot;:{&quot;lineSpacing&quot;:&quot;normal&quot;,&quot;alignment&quot;:&quot;center&quot;,&quot;lines&quot;:[{&quot;runs&quot;:[{&quot;style&quot;:{&quot;fontFamily&quot;:&quot;Roboto&quot;,&quot;fontSize&quot;:10.935013846774925,&quot;color&quot;:&quot;rgb(0,0,0)&quot;,&quot;fontWeight&quot;:&quot;normal&quot;,&quot;fontStyle&quot;:&quot;normal&quot;,&quot;decoration&quot;:&quot;none&quot;,&quot;script&quot;:&quot;none&quot;},&quot;range&quot;:[0,0]}],&quot;text&quot;:&quot;F&quot;,&quot;baseStyle&quot;:{&quot;fontFamily&quot;:&quot;Roboto&quot;,&quot;fontSize&quot;:10.935013846774925,&quot;color&quot;:&quot;rgb(0,0,0)&quot;,&quot;fontWeight&quot;:&quot;normal&quot;,&quot;fontStyle&quot;:&quot;normal&quot;,&quot;decoration&quot;:&quot;none&quot;,&quot;script&quot;:&quot;none&quot;}}],&quot;verticalAlign&quot;:&quot;TOP&quot;},&quot;size&quot;:{&quot;x&quot;:17.784678749615598,&quot;y&quot;:12.68640560101034},&quot;targetSize&quot;:{&quot;x&quot;:17.784678749615598,&quot;y&quot;:2},&quot;format&quot;:&quot;BETTER_TEXT&quot;},&quot;parent&quot;:{&quot;type&quot;:&quot;CHILD&quot;,&quot;parentId&quot;:&quot;012ec320-b99e-4729-bef9-2133bfd94586&quot;,&quot;order&quot;:&quot;5&quot;}},&quot;b0fbd5f2-3c3c-499d-992c-c01b89ca27b0&quot;:{&quot;type&quot;:&quot;FIGURE_OBJECT&quot;,&quot;id&quot;:&quot;b0fbd5f2-3c3c-499d-992c-c01b89ca27b0&quot;,&quot;relativeTransform&quot;:{&quot;translate&quot;:{&quot;x&quot;:35.949330780724836,&quot;y&quot;:-1.8085091351677425},&quot;rotate&quot;:0},&quot;layout&quot;:{&quot;sizeRatio&quot;:{&quot;x&quot;:0.88,&quot;y&quot;:0.88},&quot;keepAspectRatio&quot;:true},&quot;opacity&quot;:1,&quot;path&quot;:{&quot;type&quot;:&quot;ELLIPSE&quot;,&quot;size&quot;:{&quot;x&quot;:20.209862215472267,&quot;y&quot;:20.209862215472263}},&quot;pathStyles&quot;:[{&quot;type&quot;:&quot;FILL&quot;,&quot;fillStyle&quot;:&quot;rgba(141,141,141,1)&quot;},{&quot;type&quot;:&quot;STROKE&quot;,&quot;strokeStyle&quot;:&quot;rgba(87,87,87,1)&quot;,&quot;lineWidth&quot;:1.3668767308468657,&quot;lineJoin&quot;:&quot;round&quot;}],&quot;isLocked&quot;:false,&quot;parent&quot;:{&quot;type&quot;:&quot;CHILD&quot;,&quot;parentId&quot;:&quot;78b3569b-ceca-44c1-aa8f-ec323e4c3315&quot;,&quot;order&quot;:&quot;55&quot;}},&quot;5e50d8d3-0c4d-4ffa-9db2-ab8fcefd3f65&quot;:{&quot;type&quot;:&quot;FIGURE_OBJECT&quot;,&quot;id&quot;:&quot;5e50d8d3-0c4d-4ffa-9db2-ab8fcefd3f65&quot;,&quot;relativeTransform&quot;:{&quot;translate&quot;:{&quot;x&quot;:0,&quot;y&quot;:0},&quot;rotate&quot;:0},&quot;text&quot;:{&quot;textData&quot;:{&quot;lineSpacing&quot;:&quot;normal&quot;,&quot;alignment&quot;:&quot;center&quot;,&quot;lines&quot;:[{&quot;runs&quot;:[{&quot;style&quot;:{&quot;fontFamily&quot;:&quot;Roboto&quot;,&quot;fontSize&quot;:10.935013846774925,&quot;color&quot;:&quot;rgba(255,255,255,1)&quot;,&quot;fontWeight&quot;:&quot;normal&quot;,&quot;fontStyle&quot;:&quot;normal&quot;,&quot;decoration&quot;:&quot;none&quot;,&quot;script&quot;:&quot;none&quot;},&quot;range&quot;:[0,0]}],&quot;text&quot;:&quot;F&quot;,&quot;baseStyle&quot;:{&quot;fontFamily&quot;:&quot;Roboto&quot;,&quot;fontSize&quot;:10.935013846774925,&quot;color&quot;:&quot;rgba(255,255,255,1)&quot;,&quot;fontWeight&quot;:&quot;normal&quot;,&quot;fontStyle&quot;:&quot;normal&quot;,&quot;decoration&quot;:&quot;none&quot;,&quot;script&quot;:&quot;none&quot;}}],&quot;verticalAlign&quot;:&quot;TOP&quot;},&quot;size&quot;:{&quot;x&quot;:17.784678749615598,&quot;y&quot;:12.68640560101034},&quot;targetSize&quot;:{&quot;x&quot;:17.784678749615598,&quot;y&quot;:2},&quot;format&quot;:&quot;BETTER_TEXT&quot;},&quot;parent&quot;:{&quot;type&quot;:&quot;CHILD&quot;,&quot;parentId&quot;:&quot;b0fbd5f2-3c3c-499d-992c-c01b89ca27b0&quot;,&quot;order&quot;:&quot;5&quot;}},&quot;3f7bc136-e3c2-4b15-a816-6694fdd1a784&quot;:{&quot;type&quot;:&quot;FIGURE_OBJECT&quot;,&quot;id&quot;:&quot;3f7bc136-e3c2-4b15-a816-6694fdd1a784&quot;,&quot;relativeTransform&quot;:{&quot;translate&quot;:{&quot;x&quot;:76.01571818420136,&quot;y&quot;:-21.76060045824246},&quot;rotate&quot;:0},&quot;layout&quot;:{&quot;sizeRatio&quot;:{&quot;x&quot;:0.88,&quot;y&quot;:0.88},&quot;keepAspectRatio&quot;:true},&quot;opacity&quot;:1,&quot;path&quot;:{&quot;type&quot;:&quot;ELLIPSE&quot;,&quot;size&quot;:{&quot;x&quot;:20.209862215472267,&quot;y&quot;:20.209862215472263}},&quot;pathStyles&quot;:[{&quot;type&quot;:&quot;FILL&quot;,&quot;fillStyle&quot;:&quot;rgba(141,141,141,1)&quot;},{&quot;type&quot;:&quot;STROKE&quot;,&quot;strokeStyle&quot;:&quot;rgba(87,87,87,1)&quot;,&quot;lineWidth&quot;:1.3668767308468657,&quot;lineJoin&quot;:&quot;round&quot;}],&quot;isLocked&quot;:false,&quot;parent&quot;:{&quot;type&quot;:&quot;CHILD&quot;,&quot;parentId&quot;:&quot;78b3569b-ceca-44c1-aa8f-ec323e4c3315&quot;,&quot;order&quot;:&quot;6&quot;}},&quot;a56983a4-a8f9-4018-a5ed-728153f1f5ea&quot;:{&quot;type&quot;:&quot;FIGURE_OBJECT&quot;,&quot;id&quot;:&quot;a56983a4-a8f9-4018-a5ed-728153f1f5ea&quot;,&quot;relativeTransform&quot;:{&quot;translate&quot;:{&quot;x&quot;:0,&quot;y&quot;:0},&quot;rotate&quot;:0},&quot;text&quot;:{&quot;textData&quot;:{&quot;lineSpacing&quot;:&quot;normal&quot;,&quot;alignment&quot;:&quot;center&quot;,&quot;lines&quot;:[{&quot;runs&quot;:[{&quot;style&quot;:{&quot;fontFamily&quot;:&quot;Roboto&quot;,&quot;fontSize&quot;:10.935013846774925,&quot;color&quot;:&quot;rgba(255,255,255,1)&quot;,&quot;fontWeight&quot;:&quot;normal&quot;,&quot;fontStyle&quot;:&quot;normal&quot;,&quot;decoration&quot;:&quot;none&quot;,&quot;script&quot;:&quot;none&quot;},&quot;range&quot;:[0,0]}],&quot;text&quot;:&quot;F&quot;,&quot;baseStyle&quot;:{&quot;fontFamily&quot;:&quot;Roboto&quot;,&quot;fontSize&quot;:10.935013846774925,&quot;color&quot;:&quot;rgba(255,255,255,1)&quot;,&quot;fontWeight&quot;:&quot;normal&quot;,&quot;fontStyle&quot;:&quot;normal&quot;,&quot;decoration&quot;:&quot;none&quot;,&quot;script&quot;:&quot;none&quot;}}],&quot;verticalAlign&quot;:&quot;TOP&quot;},&quot;size&quot;:{&quot;x&quot;:17.784678749615598,&quot;y&quot;:12.68640560101034},&quot;targetSize&quot;:{&quot;x&quot;:17.784678749615598,&quot;y&quot;:2},&quot;format&quot;:&quot;BETTER_TEXT&quot;},&quot;parent&quot;:{&quot;type&quot;:&quot;CHILD&quot;,&quot;parentId&quot;:&quot;3f7bc136-e3c2-4b15-a816-6694fdd1a784&quot;,&quot;order&quot;:&quot;5&quot;}},&quot;0a87bc9e-51e8-46ef-ad61-6136160b0381&quot;:{&quot;type&quot;:&quot;FIGURE_OBJECT&quot;,&quot;id&quot;:&quot;0a87bc9e-51e8-46ef-ad61-6136160b0381&quot;,&quot;relativeTransform&quot;:{&quot;translate&quot;:{&quot;x&quot;:64.43198251202233,&quot;y&quot;:55.08119224479357},&quot;rotate&quot;:0},&quot;opacity&quot;:1,&quot;path&quot;:{&quot;type&quot;:&quot;POLY_LINE&quot;,&quot;points&quot;:[{&quot;x&quot;:-6.089301347826578,&quot;y&quot;:-10.32010516107891},{&quot;x&quot;:1.0568487458239044,&quot;y&quot;:-2.6121957654637242},{&quot;x&quot;:6.089301347826578,&quot;y&quot;:10.320105161078805}],&quot;closed&quot;:false},&quot;pathStyles&quot;:[{&quot;type&quot;:&quot;FILL&quot;,&quot;fillStyle&quot;:&quot;rgba(0,0,0,0)&quot;},{&quot;type&quot;:&quot;STROKE&quot;,&quot;strokeStyle&quot;:{&quot;units&quot;:&quot;PATH_LENGTH&quot;,&quot;stops&quot;:{&quot;0&quot;:&quot;#23232300&quot;,&quot;1&quot;:&quot;#232323&quot;,&quot;0.45&quot;:&quot;#232323&quot;}},&quot;lineWidth&quot;:1.359257742965394,&quot;lineJoin&quot;:&quot;round&quot;}],&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78b3569b-ceca-44c1-aa8f-ec323e4c3315&quot;,&quot;order&quot;:&quot;7&quot;}},&quot;66ac94e0-a92d-4b5f-b6ca-d52784d82026&quot;:{&quot;type&quot;:&quot;FIGURE_OBJECT&quot;,&quot;id&quot;:&quot;66ac94e0-a92d-4b5f-b6ca-d52784d82026&quot;,&quot;relativeTransform&quot;:{&quot;translate&quot;:{&quot;x&quot;:64.43198251202233,&quot;y&quot;:-55.08119224479357},&quot;rotate&quot;:0},&quot;opacity&quot;:1,&quot;path&quot;:{&quot;type&quot;:&quot;POLY_LINE&quot;,&quot;points&quot;:[{&quot;x&quot;:-6.089301347826578,&quot;y&quot;:10.320105161078805},{&quot;x&quot;:1.0568487458236984,&quot;y&quot;:2.612195765463518},{&quot;x&quot;:6.089301347826372,&quot;y&quot;:-10.320105161078805}],&quot;closed&quot;:false},&quot;pathStyles&quot;:[{&quot;type&quot;:&quot;FILL&quot;,&quot;fillStyle&quot;:&quot;rgba(0,0,0,0)&quot;},{&quot;type&quot;:&quot;STROKE&quot;,&quot;strokeStyle&quot;:{&quot;units&quot;:&quot;PATH_LENGTH&quot;,&quot;stops&quot;:{&quot;0&quot;:&quot;#23232300&quot;,&quot;1&quot;:&quot;#232323&quot;,&quot;0.45&quot;:&quot;#232323&quot;}},&quot;lineWidth&quot;:1.359257742965394,&quot;lineJoin&quot;:&quot;round&quot;}],&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78b3569b-ceca-44c1-aa8f-ec323e4c3315&quot;,&quot;order&quot;:&quot;8&quot;}},&quot;87c39d77-1f11-47b9-ada2-466081e870a6&quot;:{&quot;relativeTransform&quot;:{&quot;translate&quot;:{&quot;x&quot;:-382.12740622939515,&quot;y&quot;:266.87565582290586},&quot;rotate&quot;:0},&quot;type&quot;:&quot;FIGURE_OBJECT&quot;,&quot;id&quot;:&quot;87c39d77-1f11-47b9-ada2-466081e870a6&quot;,&quot;name&quot;:&quot;RT-PCR (4. Extension)&quot;,&quot;displayName&quot;:&quot;RT-PCR (4. Extension)&quot;,&quot;opacity&quot;:1,&quot;source&quot;:{&quot;id&quot;:&quot;5ed59e85e51fa400ac1b7a8c&quot;,&quot;type&quot;:&quot;ASSETS&quot;},&quot;pathStyles&quot;:[{&quot;type&quot;:&quot;FILL&quot;,&quot;fillStyle&quot;:&quot;rgb(0,0,0)&quot;}],&quot;isLocked&quot;:false,&quot;parent&quot;:{&quot;type&quot;:&quot;CHILD&quot;,&quot;parentId&quot;:&quot;e7d9b076-d183-4393-a398-ca34d912f736&quot;,&quot;order&quot;:&quot;97&quot;},&quot;isPremium&quot;:true},&quot;891c5fb3-b39e-4a14-a1f5-0a1329bb6250&quot;:{&quot;type&quot;:&quot;FIGURE_OBJECT&quot;,&quot;id&quot;:&quot;891c5fb3-b39e-4a14-a1f5-0a1329bb6250&quot;,&quot;relativeTransform&quot;:{&quot;translate&quot;:{&quot;x&quot;:-38.21150013221351,&quot;y&quot;:56.92864495002632},&quot;rotate&quot;:0},&quot;layout&quot;:{&quot;sizeRatio&quot;:{&quot;x&quot;:0.88,&quot;y&quot;:0.88},&quot;keepAspectRatio&quot;:true},&quot;opacity&quot;:1,&quot;path&quot;:{&quot;type&quot;:&quot;ELLIPSE&quot;,&quot;size&quot;:{&quot;x&quot;:18.86621205295679,&quot;y&quot;:18.86621205295679}},&quot;pathStyles&quot;:[{&quot;type&quot;:&quot;FILL&quot;,&quot;fillStyle&quot;:&quot;rgba(141,141,141,1)&quot;},{&quot;type&quot;:&quot;STROKE&quot;,&quot;strokeStyle&quot;:&quot;rgba(87,87,87,1)&quot;,&quot;lineWidth&quot;:1.2760001022998908,&quot;lineJoin&quot;:&quot;round&quot;}],&quot;isLocked&quot;:false,&quot;parent&quot;:{&quot;type&quot;:&quot;CHILD&quot;,&quot;parentId&quot;:&quot;87c39d77-1f11-47b9-ada2-466081e870a6&quot;,&quot;order&quot;:&quot;02&quot;}},&quot;5be62326-dadb-4244-a3af-89260ad411bc&quot;:{&quot;type&quot;:&quot;FIGURE_OBJECT&quot;,&quot;id&quot;:&quot;5be62326-dadb-4244-a3af-89260ad411bc&quot;,&quot;relativeTransform&quot;:{&quot;translate&quot;:{&quot;x&quot;:0,&quot;y&quot;:0},&quot;rotate&quot;:0},&quot;text&quot;:{&quot;textData&quot;:{&quot;lineSpacing&quot;:&quot;normal&quot;,&quot;alignment&quot;:&quot;center&quot;,&quot;lines&quot;:[{&quot;runs&quot;:[{&quot;style&quot;:{&quot;fontFamily&quot;:&quot;Roboto&quot;,&quot;fontSize&quot;:10.208000818399126,&quot;color&quot;:&quot;rgba(255,255,255,1)&quot;,&quot;fontWeight&quot;:&quot;normal&quot;,&quot;fontStyle&quot;:&quot;normal&quot;,&quot;decoration&quot;:&quot;none&quot;,&quot;script&quot;:&quot;none&quot;},&quot;range&quot;:[0,0]}],&quot;text&quot;:&quot;F&quot;,&quot;baseStyle&quot;:{&quot;fontFamily&quot;:&quot;Roboto&quot;,&quot;fontSize&quot;:10.208000818399126,&quot;color&quot;:&quot;rgba(255,255,255,1)&quot;,&quot;fontWeight&quot;:&quot;normal&quot;,&quot;fontStyle&quot;:&quot;normal&quot;,&quot;decoration&quot;:&quot;none&quot;,&quot;script&quot;:&quot;none&quot;}}],&quot;verticalAlign&quot;:&quot;TOP&quot;},&quot;size&quot;:{&quot;x&quot;:16.602266606601976,&quot;y&quot;:11.842951510834277},&quot;targetSize&quot;:{&quot;x&quot;:16.602266606601976,&quot;y&quot;:2},&quot;format&quot;:&quot;BETTER_TEXT&quot;},&quot;parent&quot;:{&quot;type&quot;:&quot;CHILD&quot;,&quot;parentId&quot;:&quot;891c5fb3-b39e-4a14-a1f5-0a1329bb6250&quot;,&quot;order&quot;:&quot;5&quot;}},&quot;5862ec65-581d-47eb-a5b5-eb8be2ef0ff2&quot;:{&quot;type&quot;:&quot;FIGURE_OBJECT&quot;,&quot;id&quot;:&quot;5862ec65-581d-47eb-a5b5-eb8be2ef0ff2&quot;,&quot;relativeTransform&quot;:{&quot;translate&quot;:{&quot;x&quot;:50.896558885519596,&quot;y&quot;:-56.92864495002654},&quot;rotate&quot;:0},&quot;layout&quot;:{&quot;sizeRatio&quot;:{&quot;x&quot;:0.88,&quot;y&quot;:0.88},&quot;keepAspectRatio&quot;:true},&quot;opacity&quot;:1,&quot;path&quot;:{&quot;type&quot;:&quot;ELLIPSE&quot;,&quot;size&quot;:{&quot;x&quot;:18.86621205295679,&quot;y&quot;:18.86621205295679}},&quot;pathStyles&quot;:[{&quot;type&quot;:&quot;FILL&quot;,&quot;fillStyle&quot;:&quot;rgba(141,141,141,1)&quot;},{&quot;type&quot;:&quot;STROKE&quot;,&quot;strokeStyle&quot;:&quot;rgba(87,87,87,1)&quot;,&quot;lineWidth&quot;:1.2760001022998908,&quot;lineJoin&quot;:&quot;round&quot;}],&quot;isLocked&quot;:false,&quot;parent&quot;:{&quot;type&quot;:&quot;CHILD&quot;,&quot;parentId&quot;:&quot;87c39d77-1f11-47b9-ada2-466081e870a6&quot;,&quot;order&quot;:&quot;05&quot;}},&quot;6dedbe21-6b2b-4a6d-a08a-eb9ff0117201&quot;:{&quot;type&quot;:&quot;FIGURE_OBJECT&quot;,&quot;id&quot;:&quot;6dedbe21-6b2b-4a6d-a08a-eb9ff0117201&quot;,&quot;relativeTransform&quot;:{&quot;translate&quot;:{&quot;x&quot;:0,&quot;y&quot;:0},&quot;rotate&quot;:0},&quot;text&quot;:{&quot;textData&quot;:{&quot;lineSpacing&quot;:&quot;normal&quot;,&quot;alignment&quot;:&quot;center&quot;,&quot;lines&quot;:[{&quot;runs&quot;:[{&quot;style&quot;:{&quot;fontFamily&quot;:&quot;Roboto&quot;,&quot;fontSize&quot;:10.208000818399126,&quot;color&quot;:&quot;rgba(255,255,255,1)&quot;,&quot;fontWeight&quot;:&quot;normal&quot;,&quot;fontStyle&quot;:&quot;normal&quot;,&quot;decoration&quot;:&quot;none&quot;,&quot;script&quot;:&quot;none&quot;},&quot;range&quot;:[0,0]}],&quot;text&quot;:&quot;F&quot;,&quot;baseStyle&quot;:{&quot;fontFamily&quot;:&quot;Roboto&quot;,&quot;fontSize&quot;:10.208000818399126,&quot;color&quot;:&quot;rgba(255,255,255,1)&quot;,&quot;fontWeight&quot;:&quot;normal&quot;,&quot;fontStyle&quot;:&quot;normal&quot;,&quot;decoration&quot;:&quot;none&quot;,&quot;script&quot;:&quot;none&quot;}}],&quot;verticalAlign&quot;:&quot;TOP&quot;},&quot;size&quot;:{&quot;x&quot;:16.602266606601976,&quot;y&quot;:11.842951510834277},&quot;targetSize&quot;:{&quot;x&quot;:16.602266606601976,&quot;y&quot;:2},&quot;format&quot;:&quot;BETTER_TEXT&quot;},&quot;parent&quot;:{&quot;type&quot;:&quot;CHILD&quot;,&quot;parentId&quot;:&quot;5862ec65-581d-47eb-a5b5-eb8be2ef0ff2&quot;,&quot;order&quot;:&quot;5&quot;}},&quot;57aa0124-c663-4de4-908a-2c072dd9c0c3&quot;:{&quot;type&quot;:&quot;FIGURE_OBJECT&quot;,&quot;id&quot;:&quot;57aa0124-c663-4de4-908a-2c072dd9c0c3&quot;,&quot;name&quot;:&quot;ssDNA (unwound, for brush)&quot;,&quot;relativeTransform&quot;:{&quot;translate&quot;:{&quot;x&quot;:1.9236336954026533e-13,&quot;y&quot;:31.546281981673317},&quot;rotate&quot;:0},&quot;opacity&quot;:1,&quot;source&quot;:{&quot;id&quot;:&quot;5e75578c52bb9000abea632a&quot;,&quot;type&quot;:&quot;ASSETS&quot;},&quot;path&quot;:{&quot;type&quot;:&quot;POLY_LINE&quot;,&quot;points&quot;:[{&quot;x&quot;:-69.30020245457605,&quot;y&quot;:0},{&quot;x&quot;:69.30020245457624,&quot;y&quot;:0}],&quot;closed&quot;:false},&quot;pathStyles&quot;:[{&quot;type&quot;:&quot;FILL&quot;,&quot;fillStyle&quot;:&quot;rgba(0,0,0,0)&quot;},{&quot;type&quot;:&quot;STROKE&quot;,&quot;strokeStyle&quot;:&quot;rgba(0,0,0,0)&quot;,&quot;lineWidth&quot;:9.14470085214186,&quot;lineJoin&quot;:&quot;round&quot;}],&quot;pathSmoothing&quot;:{&quot;type&quot;:&quot;CATMULL_SMOOTHING&quot;,&quot;smoothing&quot;:0.2},&quot;pathPattern&quot;:{&quot;type&quot;:&quot;ROW&quot;,&quot;patternId&quot;:&quot;d019a0fc-8594-4fcb-9805-f12286222429&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7c39d77-1f11-47b9-ada2-466081e870a6&quot;,&quot;order&quot;:&quot;07&quot;},&quot;isPremium&quot;:true},&quot;d019a0fc-8594-4fcb-9805-f12286222429&quot;:{&quot;type&quot;:&quot;FIGURE_OBJECT&quot;,&quot;id&quot;:&quot;d019a0fc-8594-4fcb-9805-f12286222429&quot;,&quot;relativeTransform&quot;:{&quot;translate&quot;:{&quot;x&quot;:0,&quot;y&quot;:0},&quot;rotate&quot;:0,&quot;skewX&quot;:0,&quot;scale&quot;:{&quot;x&quot;:1,&quot;y&quot;:1}},&quot;source&quot;:{&quot;type&quot;:&quot;ASSETS&quot;,&quot;id&quot;:&quot;5e713ada76df310028d1ed8e&quot;},&quot;name&quot;:&quot;ssDNA (unwound, for brush)&quot;},&quot;c42df1fa-f1af-477e-a570-08aa3e409e98&quot;:{&quot;type&quot;:&quot;FIGURE_OBJECT&quot;,&quot;id&quot;:&quot;c42df1fa-f1af-477e-a570-08aa3e409e98&quot;,&quot;parent&quot;:{&quot;type&quot;:&quot;CHILD&quot;,&quot;parentId&quot;:&quot;d019a0fc-8594-4fcb-9805-f12286222429&quot;,&quot;order&quot;:&quot;5&quot;},&quot;relativeTransform&quot;:{&quot;translate&quot;:{&quot;x&quot;:0,&quot;y&quot;:0},&quot;rotate&quot;:0,&quot;skewX&quot;:0,&quot;scale&quot;:{&quot;x&quot;:1,&quot;y&quot;:1}}},&quot;1c0f3e84-caf6-4ee6-b3eb-4531020a0d11&quot;:{&quot;type&quot;:&quot;FIGURE_OBJECT&quot;,&quot;id&quot;:&quot;1c0f3e84-caf6-4ee6-b3eb-4531020a0d11&quot;,&quot;parent&quot;:{&quot;type&quot;:&quot;CHILD&quot;,&quot;parentId&quot;:&quot;c42df1fa-f1af-477e-a570-08aa3e409e98&quot;,&quot;order&quot;:&quot;5&quot;},&quot;relativeTransform&quot;:{&quot;translate&quot;:{&quot;x&quot;:0,&quot;y&quot;:0},&quot;rotate&quot;:0,&quot;skewX&quot;:0,&quot;scale&quot;:{&quot;x&quot;:1,&quot;y&quot;:1}}},&quot;8d8ed0de-3369-4e0b-a2d7-2f963497837e&quot;:{&quot;type&quot;:&quot;FIGURE_OBJECT&quot;,&quot;id&quot;:&quot;8d8ed0de-3369-4e0b-a2d7-2f963497837e&quot;,&quot;parent&quot;:{&quot;type&quot;:&quot;CHILD&quot;,&quot;parentId&quot;:&quot;1c0f3e84-caf6-4ee6-b3eb-4531020a0d11&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005485&quot;}],&quot;opacity&quot;:1},&quot;a1f437cf-45ae-4340-82f5-c54d0dfd1763&quot;:{&quot;type&quot;:&quot;FIGURE_OBJECT&quot;,&quot;id&quot;:&quot;a1f437cf-45ae-4340-82f5-c54d0dfd1763&quot;,&quot;parent&quot;:{&quot;type&quot;:&quot;CHILD&quot;,&quot;parentId&quot;:&quot;1c0f3e84-caf6-4ee6-b3eb-4531020a0d11&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005485&quot;}],&quot;opacity&quot;:1},&quot;bcf59285-ef6d-4086-b165-1b5dca63a90c&quot;:{&quot;type&quot;:&quot;FIGURE_OBJECT&quot;,&quot;id&quot;:&quot;bcf59285-ef6d-4086-b165-1b5dca63a90c&quot;,&quot;parent&quot;:{&quot;type&quot;:&quot;CHILD&quot;,&quot;parentId&quot;:&quot;1c0f3e84-caf6-4ee6-b3eb-4531020a0d11&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005485&quot;}],&quot;opacity&quot;:1},&quot;4710f7bb-7deb-4bfd-b24b-b11120324295&quot;:{&quot;type&quot;:&quot;FIGURE_OBJECT&quot;,&quot;id&quot;:&quot;4710f7bb-7deb-4bfd-b24b-b11120324295&quot;,&quot;parent&quot;:{&quot;type&quot;:&quot;CHILD&quot;,&quot;parentId&quot;:&quot;1c0f3e84-caf6-4ee6-b3eb-4531020a0d11&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005485&quot;}],&quot;opacity&quot;:1},&quot;0619c402-a9d7-4aba-b822-6d4ef4641dc0&quot;:{&quot;type&quot;:&quot;FIGURE_OBJECT&quot;,&quot;id&quot;:&quot;0619c402-a9d7-4aba-b822-6d4ef4641dc0&quot;,&quot;parent&quot;:{&quot;type&quot;:&quot;CHILD&quot;,&quot;parentId&quot;:&quot;1c0f3e84-caf6-4ee6-b3eb-4531020a0d11&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005485&quot;}],&quot;opacity&quot;:1},&quot;11346dc4-b229-4c6d-8733-ba004c6b8a20&quot;:{&quot;type&quot;:&quot;FIGURE_OBJECT&quot;,&quot;id&quot;:&quot;11346dc4-b229-4c6d-8733-ba004c6b8a20&quot;,&quot;parent&quot;:{&quot;type&quot;:&quot;CHILD&quot;,&quot;parentId&quot;:&quot;1c0f3e84-caf6-4ee6-b3eb-4531020a0d11&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005485&quot;}],&quot;opacity&quot;:1},&quot;f5944947-0030-4766-8b68-51a447b1b4a5&quot;:{&quot;type&quot;:&quot;FIGURE_OBJECT&quot;,&quot;id&quot;:&quot;f5944947-0030-4766-8b68-51a447b1b4a5&quot;,&quot;parent&quot;:{&quot;type&quot;:&quot;CHILD&quot;,&quot;parentId&quot;:&quot;1c0f3e84-caf6-4ee6-b3eb-4531020a0d11&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005485&quot;}],&quot;opacity&quot;:1},&quot;0bc949c9-cec4-456a-960b-663eef78b015&quot;:{&quot;type&quot;:&quot;FIGURE_OBJECT&quot;,&quot;id&quot;:&quot;0bc949c9-cec4-456a-960b-663eef78b015&quot;,&quot;parent&quot;:{&quot;type&quot;:&quot;CHILD&quot;,&quot;parentId&quot;:&quot;1c0f3e84-caf6-4ee6-b3eb-4531020a0d11&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005485&quot;}],&quot;opacity&quot;:1},&quot;df2a4c13-c9d4-45b9-9294-eb74f46c19d9&quot;:{&quot;type&quot;:&quot;FIGURE_OBJECT&quot;,&quot;id&quot;:&quot;df2a4c13-c9d4-45b9-9294-eb74f46c19d9&quot;,&quot;parent&quot;:{&quot;type&quot;:&quot;CHILD&quot;,&quot;parentId&quot;:&quot;1c0f3e84-caf6-4ee6-b3eb-4531020a0d11&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005485&quot;}],&quot;opacity&quot;:1},&quot;a1a89409-ce22-4159-9fca-84e89141b7e5&quot;:{&quot;type&quot;:&quot;FIGURE_OBJECT&quot;,&quot;id&quot;:&quot;a1a89409-ce22-4159-9fca-84e89141b7e5&quot;,&quot;name&quot;:&quot;ssDNA (unwound, for brush)&quot;,&quot;relativeTransform&quot;:{&quot;translate&quot;:{&quot;x&quot;:1.9236336954026533e-13,&quot;y&quot;:-31.761200536485195},&quot;rotate&quot;:0},&quot;opacity&quot;:1,&quot;source&quot;:{&quot;id&quot;:&quot;5e75578c52bb9000abea632a&quot;,&quot;type&quot;:&quot;ASSETS&quot;},&quot;path&quot;:{&quot;type&quot;:&quot;POLY_LINE&quot;,&quot;points&quot;:[{&quot;x&quot;:69.30020245457605,&quot;y&quot;:0},{&quot;x&quot;:-69.30020245457605,&quot;y&quot;:0}],&quot;closed&quot;:false},&quot;pathStyles&quot;:[{&quot;type&quot;:&quot;FILL&quot;,&quot;fillStyle&quot;:&quot;rgba(0,0,0,0)&quot;},{&quot;type&quot;:&quot;STROKE&quot;,&quot;strokeStyle&quot;:&quot;rgba(0,0,0,0)&quot;,&quot;lineWidth&quot;:9.14470085214186,&quot;lineJoin&quot;:&quot;round&quot;}],&quot;pathSmoothing&quot;:{&quot;type&quot;:&quot;CATMULL_SMOOTHING&quot;,&quot;smoothing&quot;:0.2},&quot;pathPattern&quot;:{&quot;type&quot;:&quot;ROW&quot;,&quot;patternId&quot;:&quot;f7ecdbc3-45f5-4269-b153-dc11c71edc3b&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7c39d77-1f11-47b9-ada2-466081e870a6&quot;,&quot;order&quot;:&quot;1&quot;},&quot;isPremium&quot;:true},&quot;f7ecdbc3-45f5-4269-b153-dc11c71edc3b&quot;:{&quot;type&quot;:&quot;FIGURE_OBJECT&quot;,&quot;id&quot;:&quot;f7ecdbc3-45f5-4269-b153-dc11c71edc3b&quot;,&quot;relativeTransform&quot;:{&quot;translate&quot;:{&quot;x&quot;:0,&quot;y&quot;:0},&quot;rotate&quot;:0,&quot;skewX&quot;:0,&quot;scale&quot;:{&quot;x&quot;:1,&quot;y&quot;:1}},&quot;source&quot;:{&quot;type&quot;:&quot;ASSETS&quot;,&quot;id&quot;:&quot;5e713ada76df310028d1ed8e&quot;},&quot;name&quot;:&quot;ssDNA (unwound, for brush)&quot;},&quot;8227f701-299b-4670-be47-b41d1a97e483&quot;:{&quot;type&quot;:&quot;FIGURE_OBJECT&quot;,&quot;id&quot;:&quot;8227f701-299b-4670-be47-b41d1a97e483&quot;,&quot;parent&quot;:{&quot;type&quot;:&quot;CHILD&quot;,&quot;parentId&quot;:&quot;f7ecdbc3-45f5-4269-b153-dc11c71edc3b&quot;,&quot;order&quot;:&quot;5&quot;},&quot;relativeTransform&quot;:{&quot;translate&quot;:{&quot;x&quot;:0,&quot;y&quot;:0},&quot;rotate&quot;:0,&quot;skewX&quot;:0,&quot;scale&quot;:{&quot;x&quot;:1,&quot;y&quot;:1}}},&quot;49f2512e-ff15-402d-b1de-0c6f024207b3&quot;:{&quot;type&quot;:&quot;FIGURE_OBJECT&quot;,&quot;id&quot;:&quot;49f2512e-ff15-402d-b1de-0c6f024207b3&quot;,&quot;parent&quot;:{&quot;type&quot;:&quot;CHILD&quot;,&quot;parentId&quot;:&quot;8227f701-299b-4670-be47-b41d1a97e483&quot;,&quot;order&quot;:&quot;5&quot;},&quot;relativeTransform&quot;:{&quot;translate&quot;:{&quot;x&quot;:0,&quot;y&quot;:0},&quot;rotate&quot;:0,&quot;skewX&quot;:0,&quot;scale&quot;:{&quot;x&quot;:1,&quot;y&quot;:1}}},&quot;19359948-7f05-4c3e-90e9-185d13b84e4b&quot;:{&quot;type&quot;:&quot;FIGURE_OBJECT&quot;,&quot;id&quot;:&quot;19359948-7f05-4c3e-90e9-185d13b84e4b&quot;,&quot;parent&quot;:{&quot;type&quot;:&quot;CHILD&quot;,&quot;parentId&quot;:&quot;49f2512e-ff15-402d-b1de-0c6f024207b3&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2cb9e6&quot;}],&quot;opacity&quot;:1},&quot;6e7faaaa-04dc-40ef-b87c-6dc137986fce&quot;:{&quot;type&quot;:&quot;FIGURE_OBJECT&quot;,&quot;id&quot;:&quot;6e7faaaa-04dc-40ef-b87c-6dc137986fce&quot;,&quot;parent&quot;:{&quot;type&quot;:&quot;CHILD&quot;,&quot;parentId&quot;:&quot;49f2512e-ff15-402d-b1de-0c6f024207b3&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2cb9e6&quot;}],&quot;opacity&quot;:1},&quot;46864829-565b-430c-bde3-29501f6aa6b7&quot;:{&quot;type&quot;:&quot;FIGURE_OBJECT&quot;,&quot;id&quot;:&quot;46864829-565b-430c-bde3-29501f6aa6b7&quot;,&quot;parent&quot;:{&quot;type&quot;:&quot;CHILD&quot;,&quot;parentId&quot;:&quot;49f2512e-ff15-402d-b1de-0c6f024207b3&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2cb9e6&quot;}],&quot;opacity&quot;:1},&quot;d91cad48-d31d-4a4b-97a5-f9a2a065bfe0&quot;:{&quot;type&quot;:&quot;FIGURE_OBJECT&quot;,&quot;id&quot;:&quot;d91cad48-d31d-4a4b-97a5-f9a2a065bfe0&quot;,&quot;parent&quot;:{&quot;type&quot;:&quot;CHILD&quot;,&quot;parentId&quot;:&quot;49f2512e-ff15-402d-b1de-0c6f024207b3&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2cb9e6&quot;}],&quot;opacity&quot;:1},&quot;2837c26c-9f9c-4f72-8df3-f43edc696834&quot;:{&quot;type&quot;:&quot;FIGURE_OBJECT&quot;,&quot;id&quot;:&quot;2837c26c-9f9c-4f72-8df3-f43edc696834&quot;,&quot;parent&quot;:{&quot;type&quot;:&quot;CHILD&quot;,&quot;parentId&quot;:&quot;49f2512e-ff15-402d-b1de-0c6f024207b3&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2cb9e6&quot;}],&quot;opacity&quot;:1},&quot;33c0dae9-c1f3-47ad-8931-12bdcc7eb31a&quot;:{&quot;type&quot;:&quot;FIGURE_OBJECT&quot;,&quot;id&quot;:&quot;33c0dae9-c1f3-47ad-8931-12bdcc7eb31a&quot;,&quot;parent&quot;:{&quot;type&quot;:&quot;CHILD&quot;,&quot;parentId&quot;:&quot;49f2512e-ff15-402d-b1de-0c6f024207b3&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2cb9e6&quot;}],&quot;opacity&quot;:1},&quot;7093063f-7bda-421a-bef7-5d4750a46b92&quot;:{&quot;type&quot;:&quot;FIGURE_OBJECT&quot;,&quot;id&quot;:&quot;7093063f-7bda-421a-bef7-5d4750a46b92&quot;,&quot;parent&quot;:{&quot;type&quot;:&quot;CHILD&quot;,&quot;parentId&quot;:&quot;49f2512e-ff15-402d-b1de-0c6f024207b3&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2cb9e6&quot;}],&quot;opacity&quot;:1},&quot;2e5382a5-16db-41b2-ae3c-fddd36028dfe&quot;:{&quot;type&quot;:&quot;FIGURE_OBJECT&quot;,&quot;id&quot;:&quot;2e5382a5-16db-41b2-ae3c-fddd36028dfe&quot;,&quot;parent&quot;:{&quot;type&quot;:&quot;CHILD&quot;,&quot;parentId&quot;:&quot;49f2512e-ff15-402d-b1de-0c6f024207b3&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2cb9e6&quot;}],&quot;opacity&quot;:1},&quot;667bfe72-ae84-4e7d-8875-ca76046cb716&quot;:{&quot;type&quot;:&quot;FIGURE_OBJECT&quot;,&quot;id&quot;:&quot;667bfe72-ae84-4e7d-8875-ca76046cb716&quot;,&quot;parent&quot;:{&quot;type&quot;:&quot;CHILD&quot;,&quot;parentId&quot;:&quot;49f2512e-ff15-402d-b1de-0c6f024207b3&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2cb9e6&quot;}],&quot;opacity&quot;:1},&quot;544df310-5a44-45dc-8834-499adabf9ed2&quot;:{&quot;type&quot;:&quot;FIGURE_OBJECT&quot;,&quot;id&quot;:&quot;544df310-5a44-45dc-8834-499adabf9ed2&quot;,&quot;name&quot;:&quot;ssDNA (fragment)&quot;,&quot;relativeTransform&quot;:{&quot;translate&quot;:{&quot;x&quot;:50.29954504895758,&quot;y&quot;:-23.105799343512274},&quot;rotate&quot;:6.283185307179586,&quot;skewX&quot;:-2.6471814280351265e-32,&quot;scale&quot;:{&quot;x&quot;:-0.4825067334315378,&quot;y&quot;:0.4412932201698307}},&quot;opacity&quot;:1,&quot;image&quot;:{&quot;url&quot;:&quot;https://icons.biorender.com/biorender/5b6b4c59c820301400b3387e/ssdna-fragment.png&quot;,&quot;fallbackUrl&quot;:&quot;https://res.cloudinary.com/dlcjuc3ej/image/upload/v1533758508/nytsdzf2eanmbyagnwps.svg#/keystone/api/icons/5b6b4c59c820301400b3387e/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7c39d77-1f11-47b9-ada2-466081e870a6&quot;,&quot;order&quot;:&quot;12&quot;}},&quot;164849c1-7edb-4388-bcf5-2f72855d6306&quot;:{&quot;type&quot;:&quot;FIGURE_OBJECT&quot;,&quot;id&quot;:&quot;164849c1-7edb-4388-bcf5-2f72855d6306&quot;,&quot;name&quot;:&quot;ssDNA (fragment)&quot;,&quot;relativeTransform&quot;:{&quot;translate&quot;:{&quot;x&quot;:-50.18037565818494,&quot;y&quot;:22.693177432150026},&quot;rotate&quot;:3.141592653589793,&quot;skewX&quot;:-3.97077214205269e-32,&quot;scale&quot;:{&quot;x&quot;:-0.4825067334315378,&quot;y&quot;:0.4412932201698307}},&quot;opacity&quot;:1,&quot;image&quot;:{&quot;url&quot;:&quot;https://icons.biorender.com/biorender/5b6b4c59c820301400b33878/ssdna-fragment.png&quot;,&quot;fallbackUrl&quot;:&quot;https://res.cloudinary.com/dlcjuc3ej/image/upload/v1533758508/pslk5eavggrpxpmftprq.svg#/keystone/api/icons/5b6b4c59c820301400b33878/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7c39d77-1f11-47b9-ada2-466081e870a6&quot;,&quot;order&quot;:&quot;15&quot;}},&quot;7fe4425f-50e1-4823-8693-e65b99d43744&quot;:{&quot;type&quot;:&quot;FIGURE_OBJECT&quot;,&quot;id&quot;:&quot;7fe4425f-50e1-4823-8693-e65b99d43744&quot;,&quot;name&quot;:&quot;ssDNA (unwound, for brush)&quot;,&quot;relativeTransform&quot;:{&quot;translate&quot;:{&quot;x&quot;:15.8242323310103,&quot;y&quot;:-23.006952021310205},&quot;rotate&quot;:0},&quot;opacity&quot;:1,&quot;source&quot;:{&quot;id&quot;:&quot;5e75578c52bb9000abea632a&quot;,&quot;type&quot;:&quot;ASSETS&quot;},&quot;path&quot;:{&quot;type&quot;:&quot;POLY_LINE&quot;,&quot;points&quot;:[{&quot;x&quot;:-39.840825443932175,&quot;y&quot;:0},{&quot;x&quot;:39.84082544393237,&quot;y&quot;:0}],&quot;closed&quot;:false},&quot;pathStyles&quot;:[{&quot;type&quot;:&quot;FILL&quot;,&quot;fillStyle&quot;:&quot;rgba(0,0,0,0)&quot;},{&quot;type&quot;:&quot;STROKE&quot;,&quot;strokeStyle&quot;:&quot;rgba(0,0,0,0)&quot;,&quot;lineWidth&quot;:9.14470085214186,&quot;lineJoin&quot;:&quot;round&quot;}],&quot;pathSmoothing&quot;:{&quot;type&quot;:&quot;CATMULL_SMOOTHING&quot;,&quot;smoothing&quot;:0.2},&quot;pathPattern&quot;:{&quot;type&quot;:&quot;ROW&quot;,&quot;patternId&quot;:&quot;992020bd-3195-4f51-8684-3de7ae64562b&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7c39d77-1f11-47b9-ada2-466081e870a6&quot;,&quot;order&quot;:&quot;2&quot;},&quot;isPremium&quot;:true},&quot;992020bd-3195-4f51-8684-3de7ae64562b&quot;:{&quot;type&quot;:&quot;FIGURE_OBJECT&quot;,&quot;id&quot;:&quot;992020bd-3195-4f51-8684-3de7ae64562b&quot;,&quot;relativeTransform&quot;:{&quot;translate&quot;:{&quot;x&quot;:0,&quot;y&quot;:0},&quot;rotate&quot;:0,&quot;skewX&quot;:0,&quot;scale&quot;:{&quot;x&quot;:1,&quot;y&quot;:1}},&quot;source&quot;:{&quot;type&quot;:&quot;ASSETS&quot;,&quot;id&quot;:&quot;5e713ada76df310028d1ed8e&quot;},&quot;name&quot;:&quot;ssDNA (unwound, for brush)&quot;},&quot;8063cdf0-4f07-487c-8ba9-7e71796732eb&quot;:{&quot;type&quot;:&quot;FIGURE_OBJECT&quot;,&quot;id&quot;:&quot;8063cdf0-4f07-487c-8ba9-7e71796732eb&quot;,&quot;parent&quot;:{&quot;type&quot;:&quot;CHILD&quot;,&quot;parentId&quot;:&quot;992020bd-3195-4f51-8684-3de7ae64562b&quot;,&quot;order&quot;:&quot;5&quot;},&quot;relativeTransform&quot;:{&quot;translate&quot;:{&quot;x&quot;:0,&quot;y&quot;:0},&quot;rotate&quot;:0,&quot;skewX&quot;:0,&quot;scale&quot;:{&quot;x&quot;:1,&quot;y&quot;:1}}},&quot;e4b0d69b-93b4-44a1-8b72-9bc7c758bb19&quot;:{&quot;type&quot;:&quot;FIGURE_OBJECT&quot;,&quot;id&quot;:&quot;e4b0d69b-93b4-44a1-8b72-9bc7c758bb19&quot;,&quot;parent&quot;:{&quot;type&quot;:&quot;CHILD&quot;,&quot;parentId&quot;:&quot;8063cdf0-4f07-487c-8ba9-7e71796732eb&quot;,&quot;order&quot;:&quot;5&quot;},&quot;relativeTransform&quot;:{&quot;translate&quot;:{&quot;x&quot;:0,&quot;y&quot;:0},&quot;rotate&quot;:0,&quot;skewX&quot;:0,&quot;scale&quot;:{&quot;x&quot;:1,&quot;y&quot;:1}}},&quot;ef1afdb2-33bf-485d-ac67-2cae11393e79&quot;:{&quot;type&quot;:&quot;FIGURE_OBJECT&quot;,&quot;id&quot;:&quot;ef1afdb2-33bf-485d-ac67-2cae11393e79&quot;,&quot;parent&quot;:{&quot;type&quot;:&quot;CHILD&quot;,&quot;parentId&quot;:&quot;e4b0d69b-93b4-44a1-8b72-9bc7c758bb19&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2cb9e6&quot;}],&quot;opacity&quot;:1},&quot;174e0ab8-a86f-4736-9cad-3924c2dabad2&quot;:{&quot;type&quot;:&quot;FIGURE_OBJECT&quot;,&quot;id&quot;:&quot;174e0ab8-a86f-4736-9cad-3924c2dabad2&quot;,&quot;parent&quot;:{&quot;type&quot;:&quot;CHILD&quot;,&quot;parentId&quot;:&quot;e4b0d69b-93b4-44a1-8b72-9bc7c758bb19&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2cb9e6&quot;}],&quot;opacity&quot;:1},&quot;46c23077-4df7-4d4b-8bfe-092a3bcbeb88&quot;:{&quot;type&quot;:&quot;FIGURE_OBJECT&quot;,&quot;id&quot;:&quot;46c23077-4df7-4d4b-8bfe-092a3bcbeb88&quot;,&quot;parent&quot;:{&quot;type&quot;:&quot;CHILD&quot;,&quot;parentId&quot;:&quot;e4b0d69b-93b4-44a1-8b72-9bc7c758bb19&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2cb9e6&quot;}],&quot;opacity&quot;:1},&quot;16b3cb23-700d-4cb7-8399-c1930bbd7a3f&quot;:{&quot;type&quot;:&quot;FIGURE_OBJECT&quot;,&quot;id&quot;:&quot;16b3cb23-700d-4cb7-8399-c1930bbd7a3f&quot;,&quot;parent&quot;:{&quot;type&quot;:&quot;CHILD&quot;,&quot;parentId&quot;:&quot;e4b0d69b-93b4-44a1-8b72-9bc7c758bb19&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2cb9e6&quot;}],&quot;opacity&quot;:1},&quot;318b6d78-ff12-40fb-aa3b-949984ad2c20&quot;:{&quot;type&quot;:&quot;FIGURE_OBJECT&quot;,&quot;id&quot;:&quot;318b6d78-ff12-40fb-aa3b-949984ad2c20&quot;,&quot;parent&quot;:{&quot;type&quot;:&quot;CHILD&quot;,&quot;parentId&quot;:&quot;e4b0d69b-93b4-44a1-8b72-9bc7c758bb19&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2cb9e6&quot;}],&quot;opacity&quot;:1},&quot;37f2c7a9-2e70-45eb-8fe1-9efead23d7c7&quot;:{&quot;type&quot;:&quot;FIGURE_OBJECT&quot;,&quot;id&quot;:&quot;37f2c7a9-2e70-45eb-8fe1-9efead23d7c7&quot;,&quot;parent&quot;:{&quot;type&quot;:&quot;CHILD&quot;,&quot;parentId&quot;:&quot;e4b0d69b-93b4-44a1-8b72-9bc7c758bb19&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2cb9e6&quot;}],&quot;opacity&quot;:1},&quot;82bccdc6-9657-4edd-8665-02729c285f15&quot;:{&quot;type&quot;:&quot;FIGURE_OBJECT&quot;,&quot;id&quot;:&quot;82bccdc6-9657-4edd-8665-02729c285f15&quot;,&quot;parent&quot;:{&quot;type&quot;:&quot;CHILD&quot;,&quot;parentId&quot;:&quot;e4b0d69b-93b4-44a1-8b72-9bc7c758bb19&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2cb9e6&quot;}],&quot;opacity&quot;:1},&quot;a883daf4-2c18-4603-9d18-f030932f1756&quot;:{&quot;type&quot;:&quot;FIGURE_OBJECT&quot;,&quot;id&quot;:&quot;a883daf4-2c18-4603-9d18-f030932f1756&quot;,&quot;parent&quot;:{&quot;type&quot;:&quot;CHILD&quot;,&quot;parentId&quot;:&quot;e4b0d69b-93b4-44a1-8b72-9bc7c758bb19&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2cb9e6&quot;}],&quot;opacity&quot;:1},&quot;bc349609-7fbc-4b68-8f84-52bf551be9f8&quot;:{&quot;type&quot;:&quot;FIGURE_OBJECT&quot;,&quot;id&quot;:&quot;bc349609-7fbc-4b68-8f84-52bf551be9f8&quot;,&quot;parent&quot;:{&quot;type&quot;:&quot;CHILD&quot;,&quot;parentId&quot;:&quot;e4b0d69b-93b4-44a1-8b72-9bc7c758bb19&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2cb9e6&quot;}],&quot;opacity&quot;:1},&quot;26ad5c62-217f-4a45-b363-dde16a18a1bf&quot;:{&quot;type&quot;:&quot;FIGURE_OBJECT&quot;,&quot;id&quot;:&quot;26ad5c62-217f-4a45-b363-dde16a18a1bf&quot;,&quot;relativeTransform&quot;:{&quot;translate&quot;:{&quot;x&quot;:-32.35242132089286,&quot;y&quot;:-19.505609988919467},&quot;rotate&quot;:0},&quot;opacity&quot;:1,&quot;path&quot;:{&quot;type&quot;:&quot;POLY_LINE&quot;,&quot;points&quot;:[{&quot;x&quot;:22.218253870006723,&quot;y&quot;:0},{&quot;x&quot;:-22.218253870006723,&quot;y&quot;:0}],&quot;closed&quot;:false},&quot;pathStyles&quot;:[{&quot;type&quot;:&quot;FILL&quot;,&quot;fillStyle&quot;:&quot;rgba(0,0,0,0)&quot;},{&quot;type&quot;:&quot;STROKE&quot;,&quot;strokeStyle&quot;:{&quot;units&quot;:&quot;PATH_LENGTH&quot;,&quot;stops&quot;:{&quot;0&quot;:&quot;#23232300&quot;,&quot;1&quot;:&quot;#232323&quot;,&quot;0.45&quot;:&quot;#232323&quot;}},&quot;lineWidth&quot;:1.2688876618751013,&quot;lineJoin&quot;:&quot;round&quot;}],&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7c39d77-1f11-47b9-ada2-466081e870a6&quot;,&quot;order&quot;:&quot;22&quot;}},&quot;2347e15c-3d94-4732-a871-43b92528ad0b&quot;:{&quot;type&quot;:&quot;FIGURE_OBJECT&quot;,&quot;id&quot;:&quot;2347e15c-3d94-4732-a871-43b92528ad0b&quot;,&quot;name&quot;:&quot;ssDNA (unwound, for brush)&quot;,&quot;relativeTransform&quot;:{&quot;translate&quot;:{&quot;x&quot;:-15.911735135953016,&quot;y&quot;:22.693255931189555},&quot;rotate&quot;:0},&quot;opacity&quot;:1,&quot;source&quot;:{&quot;id&quot;:&quot;5e75578c52bb9000abea632a&quot;,&quot;type&quot;:&quot;ASSETS&quot;},&quot;path&quot;:{&quot;type&quot;:&quot;POLY_LINE&quot;,&quot;points&quot;:[{&quot;x&quot;:42.30352410648454,&quot;y&quot;:0},{&quot;x&quot;:-42.303524106484346,&quot;y&quot;:0}],&quot;closed&quot;:false},&quot;pathStyles&quot;:[{&quot;type&quot;:&quot;FILL&quot;,&quot;fillStyle&quot;:&quot;rgba(0,0,0,0)&quot;},{&quot;type&quot;:&quot;STROKE&quot;,&quot;strokeStyle&quot;:&quot;rgba(0,0,0,0)&quot;,&quot;lineWidth&quot;:9.14470085214186,&quot;lineJoin&quot;:&quot;round&quot;}],&quot;pathSmoothing&quot;:{&quot;type&quot;:&quot;CATMULL_SMOOTHING&quot;,&quot;smoothing&quot;:0.2},&quot;pathPattern&quot;:{&quot;type&quot;:&quot;ROW&quot;,&quot;patternId&quot;:&quot;2e40a7e1-cdf4-4cca-b194-c51637ab40bc&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7c39d77-1f11-47b9-ada2-466081e870a6&quot;,&quot;order&quot;:&quot;25&quot;},&quot;isPremium&quot;:true},&quot;2e40a7e1-cdf4-4cca-b194-c51637ab40bc&quot;:{&quot;type&quot;:&quot;FIGURE_OBJECT&quot;,&quot;id&quot;:&quot;2e40a7e1-cdf4-4cca-b194-c51637ab40bc&quot;,&quot;relativeTransform&quot;:{&quot;translate&quot;:{&quot;x&quot;:0,&quot;y&quot;:0},&quot;rotate&quot;:0,&quot;skewX&quot;:0,&quot;scale&quot;:{&quot;x&quot;:1,&quot;y&quot;:1}},&quot;source&quot;:{&quot;type&quot;:&quot;ASSETS&quot;,&quot;id&quot;:&quot;5e713ada76df310028d1ed8e&quot;},&quot;name&quot;:&quot;ssDNA (unwound, for brush)&quot;},&quot;03d47d1c-3040-4acc-b725-dbf0ca32a88a&quot;:{&quot;type&quot;:&quot;FIGURE_OBJECT&quot;,&quot;id&quot;:&quot;03d47d1c-3040-4acc-b725-dbf0ca32a88a&quot;,&quot;parent&quot;:{&quot;type&quot;:&quot;CHILD&quot;,&quot;parentId&quot;:&quot;2e40a7e1-cdf4-4cca-b194-c51637ab40bc&quot;,&quot;order&quot;:&quot;5&quot;},&quot;relativeTransform&quot;:{&quot;translate&quot;:{&quot;x&quot;:0,&quot;y&quot;:0},&quot;rotate&quot;:0,&quot;skewX&quot;:0,&quot;scale&quot;:{&quot;x&quot;:1,&quot;y&quot;:1}}},&quot;ff836d9a-e925-4cdd-a7ac-d8a42dd1d2c4&quot;:{&quot;type&quot;:&quot;FIGURE_OBJECT&quot;,&quot;id&quot;:&quot;ff836d9a-e925-4cdd-a7ac-d8a42dd1d2c4&quot;,&quot;parent&quot;:{&quot;type&quot;:&quot;CHILD&quot;,&quot;parentId&quot;:&quot;03d47d1c-3040-4acc-b725-dbf0ca32a88a&quot;,&quot;order&quot;:&quot;5&quot;},&quot;relativeTransform&quot;:{&quot;translate&quot;:{&quot;x&quot;:0,&quot;y&quot;:0},&quot;rotate&quot;:0,&quot;skewX&quot;:0,&quot;scale&quot;:{&quot;x&quot;:1,&quot;y&quot;:1}}},&quot;3c4e7ba4-5434-4160-9eeb-9f527c2a24c4&quot;:{&quot;type&quot;:&quot;FIGURE_OBJECT&quot;,&quot;id&quot;:&quot;3c4e7ba4-5434-4160-9eeb-9f527c2a24c4&quot;,&quot;parent&quot;:{&quot;type&quot;:&quot;CHILD&quot;,&quot;parentId&quot;:&quot;ff836d9a-e925-4cdd-a7ac-d8a42dd1d2c4&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005485&quot;}],&quot;opacity&quot;:1},&quot;9a944077-c21d-4ad7-9b6a-347c17673bef&quot;:{&quot;type&quot;:&quot;FIGURE_OBJECT&quot;,&quot;id&quot;:&quot;9a944077-c21d-4ad7-9b6a-347c17673bef&quot;,&quot;parent&quot;:{&quot;type&quot;:&quot;CHILD&quot;,&quot;parentId&quot;:&quot;ff836d9a-e925-4cdd-a7ac-d8a42dd1d2c4&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005485&quot;}],&quot;opacity&quot;:1},&quot;9efb1409-a7d2-4f66-b181-2945b61ca988&quot;:{&quot;type&quot;:&quot;FIGURE_OBJECT&quot;,&quot;id&quot;:&quot;9efb1409-a7d2-4f66-b181-2945b61ca988&quot;,&quot;parent&quot;:{&quot;type&quot;:&quot;CHILD&quot;,&quot;parentId&quot;:&quot;ff836d9a-e925-4cdd-a7ac-d8a42dd1d2c4&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005485&quot;}],&quot;opacity&quot;:1},&quot;ecde1534-28f2-4e20-a0e7-9691dbe15daa&quot;:{&quot;type&quot;:&quot;FIGURE_OBJECT&quot;,&quot;id&quot;:&quot;ecde1534-28f2-4e20-a0e7-9691dbe15daa&quot;,&quot;parent&quot;:{&quot;type&quot;:&quot;CHILD&quot;,&quot;parentId&quot;:&quot;ff836d9a-e925-4cdd-a7ac-d8a42dd1d2c4&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005485&quot;}],&quot;opacity&quot;:1},&quot;c4591334-d81b-4d46-90b2-6865e6274033&quot;:{&quot;type&quot;:&quot;FIGURE_OBJECT&quot;,&quot;id&quot;:&quot;c4591334-d81b-4d46-90b2-6865e6274033&quot;,&quot;parent&quot;:{&quot;type&quot;:&quot;CHILD&quot;,&quot;parentId&quot;:&quot;ff836d9a-e925-4cdd-a7ac-d8a42dd1d2c4&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005485&quot;}],&quot;opacity&quot;:1},&quot;0cac3664-510f-4766-b3b8-dd650a215485&quot;:{&quot;type&quot;:&quot;FIGURE_OBJECT&quot;,&quot;id&quot;:&quot;0cac3664-510f-4766-b3b8-dd650a215485&quot;,&quot;parent&quot;:{&quot;type&quot;:&quot;CHILD&quot;,&quot;parentId&quot;:&quot;ff836d9a-e925-4cdd-a7ac-d8a42dd1d2c4&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005485&quot;}],&quot;opacity&quot;:1},&quot;729935a3-b0e0-4e81-8994-8042fc2449ac&quot;:{&quot;type&quot;:&quot;FIGURE_OBJECT&quot;,&quot;id&quot;:&quot;729935a3-b0e0-4e81-8994-8042fc2449ac&quot;,&quot;parent&quot;:{&quot;type&quot;:&quot;CHILD&quot;,&quot;parentId&quot;:&quot;ff836d9a-e925-4cdd-a7ac-d8a42dd1d2c4&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005485&quot;}],&quot;opacity&quot;:1},&quot;1633a72c-f795-4569-97e2-db568e7cc952&quot;:{&quot;type&quot;:&quot;FIGURE_OBJECT&quot;,&quot;id&quot;:&quot;1633a72c-f795-4569-97e2-db568e7cc952&quot;,&quot;parent&quot;:{&quot;type&quot;:&quot;CHILD&quot;,&quot;parentId&quot;:&quot;ff836d9a-e925-4cdd-a7ac-d8a42dd1d2c4&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005485&quot;}],&quot;opacity&quot;:1},&quot;82d7e345-df02-47bf-ad47-37c3fd52935e&quot;:{&quot;type&quot;:&quot;FIGURE_OBJECT&quot;,&quot;id&quot;:&quot;82d7e345-df02-47bf-ad47-37c3fd52935e&quot;,&quot;parent&quot;:{&quot;type&quot;:&quot;CHILD&quot;,&quot;parentId&quot;:&quot;ff836d9a-e925-4cdd-a7ac-d8a42dd1d2c4&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005485&quot;}],&quot;opacity&quot;:1},&quot;94670e59-b320-4b66-abeb-b4a870c41b54&quot;:{&quot;type&quot;:&quot;FIGURE_OBJECT&quot;,&quot;id&quot;:&quot;94670e59-b320-4b66-abeb-b4a870c41b54&quot;,&quot;relativeTransform&quot;:{&quot;translate&quot;:{&quot;x&quot;:30.11424929889476,&quot;y&quot;:19.557514713791605},&quot;rotate&quot;:0},&quot;opacity&quot;:1,&quot;path&quot;:{&quot;type&quot;:&quot;POLY_LINE&quot;,&quot;points&quot;:[{&quot;x&quot;:-22.218253870006723,&quot;y&quot;:0},{&quot;x&quot;:22.218253870006723,&quot;y&quot;:0}],&quot;closed&quot;:false},&quot;pathStyles&quot;:[{&quot;type&quot;:&quot;FILL&quot;,&quot;fillStyle&quot;:&quot;rgba(0,0,0,0)&quot;},{&quot;type&quot;:&quot;STROKE&quot;,&quot;strokeStyle&quot;:{&quot;units&quot;:&quot;PATH_LENGTH&quot;,&quot;stops&quot;:{&quot;0&quot;:&quot;#23232300&quot;,&quot;1&quot;:&quot;#232323&quot;,&quot;0.45&quot;:&quot;#232323&quot;}},&quot;lineWidth&quot;:1.2688876618751013,&quot;lineJoin&quot;:&quot;round&quot;}],&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7c39d77-1f11-47b9-ada2-466081e870a6&quot;,&quot;order&quot;:&quot;3&quot;}},&quot;f6e96711-7ef1-4223-8e23-af4f4b406ba1&quot;:{&quot;type&quot;:&quot;FIGURE_OBJECT&quot;,&quot;id&quot;:&quot;f6e96711-7ef1-4223-8e23-af4f4b406ba1&quot;,&quot;name&quot;:&quot;Generic protein (ball)&quot;,&quot;relativeTransform&quot;:{&quot;translate&quot;:{&quot;x&quot;:-6.318617992508141,&quot;y&quot;:-18.828919268979174},&quot;rotate&quot;:6.283185307179586,&quot;skewX&quot;:0,&quot;scale&quot;:{&quot;x&quot;:-0.055827160000184964,&quot;y&quot;:0.05582716000018496}},&quot;opacity&quot;:1,&quot;image&quot;:{&quot;url&quot;:&quot;https://icons.biorender.com/biorender/5e2b01714f2cc000281aa3ef/generic-protein-ball.png&quot;,&quot;fallbackUrl&quot;:&quot;https://res.cloudinary.com/dlcjuc3ej/image/upload/v1579876711/siyo1mfrro34adacz4kf.svg#/keystone/api/icons/5e2b01714f2cc000281aa3ef/generic-protein-ball.svg&quot;,&quot;size&quot;:{&quot;x&quot;:354,&quot;y&quot;:354},&quot;isPremium&quot;:false},&quot;source&quot;:{&quot;id&quot;:&quot;5b33d1441b9d67001413a55e&quot;,&quot;type&quot;:&quot;ASSETS&quot;},&quot;pathStyles&quot;:[{&quot;type&quot;:&quot;FILL&quot;,&quot;fillStyle&quot;:&quot;rgb(0,0,0)&quot;}],&quot;isLocked&quot;:false,&quot;parent&quot;:{&quot;type&quot;:&quot;CHILD&quot;,&quot;parentId&quot;:&quot;87c39d77-1f11-47b9-ada2-466081e870a6&quot;,&quot;order&quot;:&quot;35&quot;}},&quot;415cd18f-a30e-404c-9f18-b3138ee69fc8&quot;:{&quot;type&quot;:&quot;FIGURE_OBJECT&quot;,&quot;id&quot;:&quot;415cd18f-a30e-404c-9f18-b3138ee69fc8&quot;,&quot;name&quot;:&quot;Generic protein (ball)&quot;,&quot;relativeTransform&quot;:{&quot;translate&quot;:{&quot;x&quot;:11.314620103851835,&quot;y&quot;:17.88683273024251},&quot;rotate&quot;:6.283185307179586,&quot;skewX&quot;:0,&quot;scale&quot;:{&quot;x&quot;:-0.055827160000184964,&quot;y&quot;:0.05582716000018496}},&quot;opacity&quot;:1,&quot;image&quot;:{&quot;url&quot;:&quot;https://icons.biorender.com/biorender/5e2b01714f2cc000281aa3ef/generic-protein-ball.png&quot;,&quot;fallbackUrl&quot;:&quot;https://res.cloudinary.com/dlcjuc3ej/image/upload/v1579876711/siyo1mfrro34adacz4kf.svg#/keystone/api/icons/5e2b01714f2cc000281aa3ef/generic-protein-ball.svg&quot;,&quot;size&quot;:{&quot;x&quot;:354,&quot;y&quot;:354},&quot;isPremium&quot;:false},&quot;source&quot;:{&quot;id&quot;:&quot;5b33d1441b9d67001413a55e&quot;,&quot;type&quot;:&quot;ASSETS&quot;},&quot;pathStyles&quot;:[{&quot;type&quot;:&quot;FILL&quot;,&quot;fillStyle&quot;:&quot;rgb(0,0,0)&quot;}],&quot;isLocked&quot;:false,&quot;parent&quot;:{&quot;type&quot;:&quot;CHILD&quot;,&quot;parentId&quot;:&quot;87c39d77-1f11-47b9-ada2-466081e870a6&quot;,&quot;order&quot;:&quot;4&quot;}},&quot;84177b5a-8645-4d9c-a105-50d15adc64de&quot;:{&quot;type&quot;:&quot;FIGURE_OBJECT&quot;,&quot;id&quot;:&quot;84177b5a-8645-4d9c-a105-50d15adc64de&quot;,&quot;name&quot;:&quot;Nucleic acid zipper (single-stranded)&quot;,&quot;relativeTransform&quot;:{&quot;translate&quot;:{&quot;x&quot;:13.137096717821422,&quot;y&quot;:-4.985838906439344},&quot;rotate&quot;:2.877184704551862,&quot;skewX&quot;:1.034701462304603e-15,&quot;scale&quot;:{&quot;x&quot;:-0.36622888097799133,&quot;y&quot;:0.36622888097799094}},&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5&quot;}},&quot;5523b5e4-22dd-497c-a663-08a2cfa780e7&quot;:{&quot;type&quot;:&quot;FIGURE_OBJECT&quot;,&quot;id&quot;:&quot;5523b5e4-22dd-497c-a663-08a2cfa780e7&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84177b5a-8645-4d9c-a105-50d15adc64de&quot;,&quot;order&quot;:&quot;5&quot;}},&quot;e552b904-cfac-48b9-baf5-65f116e65dfb&quot;:{&quot;type&quot;:&quot;FIGURE_OBJECT&quot;,&quot;id&quot;:&quot;e552b904-cfac-48b9-baf5-65f116e65dfb&quot;,&quot;name&quot;:&quot;Nucleic acid zipper (single-stranded)&quot;,&quot;relativeTransform&quot;:{&quot;translate&quot;:{&quot;x&quot;:24.357133973432486,&quot;y&quot;:4.001811617199908},&quot;rotate&quot;:0.2189245173012977,&quot;skewX&quot;:2.766580046207411e-16,&quot;scale&quot;:{&quot;x&quot;:-0.2962835404357126,&quot;y&quot;:0.2962835404357125}},&quot;opacity&quot;:1,&quot;image&quot;:{&quot;url&quot;:&quot;https://icons.biorender.com/biorender/5aea12a9b9df22001454a1a9/nucleic-acid-zipper-single-stranded.png&quot;,&quot;fallbackUrl&quot;:&quot;https://res.cloudinary.com/dlcjuc3ej/image/upload/v1525289636/oumhh9yqa30hrktn6bdh.svg#/keystone/api/icons/5aea12a9b9df22001454a1a9/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52&quot;}},&quot;1b849bec-737c-4c88-8313-1a047f483124&quot;:{&quot;type&quot;:&quot;FIGURE_OBJECT&quot;,&quot;id&quot;:&quot;1b849bec-737c-4c88-8313-1a047f483124&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e552b904-cfac-48b9-baf5-65f116e65dfb&quot;,&quot;order&quot;:&quot;5&quot;}},&quot;1028f320-0a45-4f89-9ab4-c813d2ea28fd&quot;:{&quot;type&quot;:&quot;FIGURE_OBJECT&quot;,&quot;id&quot;:&quot;1028f320-0a45-4f89-9ab4-c813d2ea28fd&quot;,&quot;name&quot;:&quot;Nucleic acid zipper (single-stranded)&quot;,&quot;relativeTransform&quot;:{&quot;translate&quot;:{&quot;x&quot;:53.212209255437294,&quot;y&quot;:-2.299108138065522},&quot;rotate&quot;:3.447385666192771,&quot;skewX&quot;:0,&quot;scale&quot;:{&quot;x&quot;:-0.33743995614680317,&quot;y&quot;:0.33743995614680306}},&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55&quot;}},&quot;a91e0fe0-05f3-4404-9439-7053504ebefe&quot;:{&quot;type&quot;:&quot;FIGURE_OBJECT&quot;,&quot;id&quot;:&quot;a91e0fe0-05f3-4404-9439-7053504ebefe&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1028f320-0a45-4f89-9ab4-c813d2ea28fd&quot;,&quot;order&quot;:&quot;5&quot;}},&quot;82b2ae8c-0f9b-47ab-9414-8545049a8281&quot;:{&quot;type&quot;:&quot;FIGURE_OBJECT&quot;,&quot;id&quot;:&quot;82b2ae8c-0f9b-47ab-9414-8545049a8281&quot;,&quot;name&quot;:&quot;Nucleic acid zipper (single-stranded)&quot;,&quot;relativeTransform&quot;:{&quot;translate&quot;:{&quot;x&quot;:-34.46518872499205,&quot;y&quot;:-0.2891490987573186},&quot;rotate&quot;:2.877184704551862,&quot;skewX&quot;:-6.469770083049889e-17,&quot;scale&quot;:{&quot;x&quot;:-0.3274920033277767,&quot;y&quot;:0.32749200332777634}},&quot;opacity&quot;:1,&quot;image&quot;:{&quot;url&quot;:&quot;https://icons.biorender.com/biorender/5aea12a9b9df22001454a1a9/nucleic-acid-zipper-single-stranded.png&quot;,&quot;fallbackUrl&quot;:&quot;https://res.cloudinary.com/dlcjuc3ej/image/upload/v1525289636/oumhh9yqa30hrktn6bdh.svg#/keystone/api/icons/5aea12a9b9df22001454a1a9/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57&quot;}},&quot;1f8a40ab-8a05-4b1f-9c14-fc5f22e8fb22&quot;:{&quot;type&quot;:&quot;FIGURE_OBJECT&quot;,&quot;id&quot;:&quot;1f8a40ab-8a05-4b1f-9c14-fc5f22e8fb22&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82b2ae8c-0f9b-47ab-9414-8545049a8281&quot;,&quot;order&quot;:&quot;5&quot;}},&quot;d7358503-6757-4a59-ac7c-edcf5948caea&quot;:{&quot;type&quot;:&quot;FIGURE_OBJECT&quot;,&quot;id&quot;:&quot;d7358503-6757-4a59-ac7c-edcf5948caea&quot;,&quot;name&quot;:&quot;Nucleic acid zipper (single-stranded)&quot;,&quot;relativeTransform&quot;:{&quot;translate&quot;:{&quot;x&quot;:-30.94607079779166,&quot;y&quot;:-5.6582940184636445},&quot;rotate&quot;:0.2189245173012977,&quot;skewX&quot;:-3.2235755864820834e-17,&quot;scale&quot;:{&quot;x&quot;:-0.3280659798253531,&quot;y&quot;:0.3280659798253531}},&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6&quot;}},&quot;dffe3d2f-5ba4-432e-b0a8-0de79b29dc84&quot;:{&quot;type&quot;:&quot;FIGURE_OBJECT&quot;,&quot;id&quot;:&quot;dffe3d2f-5ba4-432e-b0a8-0de79b29dc84&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d7358503-6757-4a59-ac7c-edcf5948caea&quot;,&quot;order&quot;:&quot;5&quot;}},&quot;d83f9b07-4a38-4222-8636-6a16c71d10ed&quot;:{&quot;type&quot;:&quot;FIGURE_OBJECT&quot;,&quot;id&quot;:&quot;d83f9b07-4a38-4222-8636-6a16c71d10ed&quot;,&quot;relativeTransform&quot;:{&quot;translate&quot;:{&quot;x&quot;:-64.36688888312716,&quot;y&quot;:-31.840970361479123},&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8.506667348665937,&quot;color&quot;:&quot;#232323&quot;,&quot;fontWeight&quot;:&quot;normal&quot;,&quot;fontStyle&quot;:&quot;normal&quot;,&quot;decoration&quot;:&quot;none&quot;,&quot;script&quot;:&quot;none&quot;},&quot;range&quot;:[0,1]}],&quot;text&quot;:&quot;5'&quot;,&quot;baseStyle&quot;:{&quot;fontFamily&quot;:&quot;Roboto&quot;,&quot;fontSize&quot;:8.506667348665937,&quot;color&quot;:&quot;#232323&quot;,&quot;fontWeight&quot;:&quot;normal&quot;,&quot;fontStyle&quot;:&quot;normal&quot;,&quot;decoration&quot;:&quot;none&quot;,&quot;script&quot;:&quot;none&quot;}}],&quot;verticalAlign&quot;:&quot;TOP&quot;},&quot;size&quot;:{&quot;x&quot;:19.01132799504041,&quot;y&quot;:17.84338027632364},&quot;targetSize&quot;:{&quot;x&quot;:19.01132799504041,&quot;y&quot;:17.84338027632364},&quot;format&quot;:&quot;BETTER_TEXT&quot;,&quot;verticalAlign&quot;:&quot;TOP&quot;},&quot;isLocked&quot;:false,&quot;parent&quot;:{&quot;type&quot;:&quot;CHILD&quot;,&quot;parentId&quot;:&quot;87c39d77-1f11-47b9-ada2-466081e870a6&quot;,&quot;order&quot;:&quot;62&quot;}},&quot;be871132-88c6-46c0-b844-d13f2df70a86&quot;:{&quot;type&quot;:&quot;FIGURE_OBJECT&quot;,&quot;id&quot;:&quot;be871132-88c6-46c0-b844-d13f2df70a86&quot;,&quot;relativeTransform&quot;:{&quot;translate&quot;:{&quot;x&quot;:-64.36688888312716,&quot;y&quot;:-14.439518966364362},&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8.506667348665937,&quot;color&quot;:&quot;#232323&quot;,&quot;fontWeight&quot;:&quot;normal&quot;,&quot;fontStyle&quot;:&quot;normal&quot;,&quot;decoration&quot;:&quot;none&quot;,&quot;script&quot;:&quot;none&quot;},&quot;range&quot;:[0,1]}],&quot;text&quot;:&quot;3'&quot;,&quot;baseStyle&quot;:{&quot;fontFamily&quot;:&quot;Roboto&quot;,&quot;fontSize&quot;:8.506667348665937,&quot;color&quot;:&quot;#232323&quot;,&quot;fontWeight&quot;:&quot;normal&quot;,&quot;fontStyle&quot;:&quot;normal&quot;,&quot;decoration&quot;:&quot;none&quot;,&quot;script&quot;:&quot;none&quot;}}],&quot;verticalAlign&quot;:&quot;TOP&quot;},&quot;size&quot;:{&quot;x&quot;:19.01132799504041,&quot;y&quot;:17.84338027632364},&quot;targetSize&quot;:{&quot;x&quot;:19.01132799504041,&quot;y&quot;:17.84338027632364},&quot;format&quot;:&quot;BETTER_TEXT&quot;,&quot;verticalAlign&quot;:&quot;TOP&quot;},&quot;isLocked&quot;:false,&quot;parent&quot;:{&quot;type&quot;:&quot;CHILD&quot;,&quot;parentId&quot;:&quot;87c39d77-1f11-47b9-ada2-466081e870a6&quot;,&quot;order&quot;:&quot;65&quot;}},&quot;80e8d444-f1e0-4fd4-9a92-151ff3c61d4c&quot;:{&quot;type&quot;:&quot;FIGURE_OBJECT&quot;,&quot;id&quot;:&quot;80e8d444-f1e0-4fd4-9a92-151ff3c61d4c&quot;,&quot;relativeTransform&quot;:{&quot;translate&quot;:{&quot;x&quot;:-64.36688888312716,&quot;y&quot;:22.016441956394512},&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8.506667348665937,&quot;color&quot;:&quot;#232323&quot;,&quot;fontWeight&quot;:&quot;normal&quot;,&quot;fontStyle&quot;:&quot;normal&quot;,&quot;decoration&quot;:&quot;none&quot;,&quot;script&quot;:&quot;none&quot;},&quot;range&quot;:[0,1]}],&quot;text&quot;:&quot;5'&quot;,&quot;baseStyle&quot;:{&quot;fontFamily&quot;:&quot;Roboto&quot;,&quot;fontSize&quot;:8.506667348665937,&quot;color&quot;:&quot;#232323&quot;,&quot;fontWeight&quot;:&quot;normal&quot;,&quot;fontStyle&quot;:&quot;normal&quot;,&quot;decoration&quot;:&quot;none&quot;,&quot;script&quot;:&quot;none&quot;}}],&quot;verticalAlign&quot;:&quot;TOP&quot;},&quot;size&quot;:{&quot;x&quot;:19.01132799504041,&quot;y&quot;:17.84338027632364},&quot;targetSize&quot;:{&quot;x&quot;:19.01132799504041,&quot;y&quot;:17.84338027632364},&quot;format&quot;:&quot;BETTER_TEXT&quot;,&quot;verticalAlign&quot;:&quot;TOP&quot;},&quot;isLocked&quot;:false,&quot;parent&quot;:{&quot;type&quot;:&quot;CHILD&quot;,&quot;parentId&quot;:&quot;87c39d77-1f11-47b9-ada2-466081e870a6&quot;,&quot;order&quot;:&quot;7&quot;}},&quot;e8e6c23d-4e9e-4826-baaa-2c39661be2c7&quot;:{&quot;type&quot;:&quot;FIGURE_OBJECT&quot;,&quot;id&quot;:&quot;e8e6c23d-4e9e-4826-baaa-2c39661be2c7&quot;,&quot;relativeTransform&quot;:{&quot;translate&quot;:{&quot;x&quot;:-64.36688888312716,&quot;y&quot;:39.41789335150928},&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8.506667348665937,&quot;color&quot;:&quot;#232323&quot;,&quot;fontWeight&quot;:&quot;normal&quot;,&quot;fontStyle&quot;:&quot;normal&quot;,&quot;decoration&quot;:&quot;none&quot;,&quot;script&quot;:&quot;none&quot;},&quot;range&quot;:[0,1]}],&quot;text&quot;:&quot;3'&quot;,&quot;baseStyle&quot;:{&quot;fontFamily&quot;:&quot;Roboto&quot;,&quot;fontSize&quot;:8.506667348665937,&quot;color&quot;:&quot;#232323&quot;,&quot;fontWeight&quot;:&quot;normal&quot;,&quot;fontStyle&quot;:&quot;normal&quot;,&quot;decoration&quot;:&quot;none&quot;,&quot;script&quot;:&quot;none&quot;}}],&quot;verticalAlign&quot;:&quot;TOP&quot;},&quot;size&quot;:{&quot;x&quot;:19.01132799504041,&quot;y&quot;:17.84338027632364},&quot;targetSize&quot;:{&quot;x&quot;:19.01132799504041,&quot;y&quot;:17.84338027632364},&quot;format&quot;:&quot;BETTER_TEXT&quot;,&quot;verticalAlign&quot;:&quot;TOP&quot;},&quot;isLocked&quot;:false,&quot;parent&quot;:{&quot;type&quot;:&quot;CHILD&quot;,&quot;parentId&quot;:&quot;87c39d77-1f11-47b9-ada2-466081e870a6&quot;,&quot;order&quot;:&quot;72&quot;}},&quot;91d4380a-2ba5-4907-8bf2-1b6dba7ab523&quot;:{&quot;type&quot;:&quot;FIGURE_OBJECT&quot;,&quot;id&quot;:&quot;91d4380a-2ba5-4907-8bf2-1b6dba7ab523&quot;,&quot;relativeTransform&quot;:{&quot;translate&quot;:{&quot;x&quot;:26.47464716442089,&quot;y&quot;:-26.687103371170977},&quot;rotate&quot;:0},&quot;opacity&quot;:1,&quot;source&quot;:{&quot;id&quot;:&quot;5eb32ccfbfb0b900ab85609a&quot;,&quot;type&quot;:&quot;ASSETS&quot;},&quot;pathStyles&quot;:[{&quot;type&quot;:&quot;FILL&quot;,&quot;fillStyle&quot;:&quot;rgb(0,0,0)&quot;}],&quot;isLocked&quot;:false,&quot;parent&quot;:{&quot;type&quot;:&quot;CHILD&quot;,&quot;parentId&quot;:&quot;87c39d77-1f11-47b9-ada2-466081e870a6&quot;,&quot;order&quot;:&quot;75&quot;}},&quot;2dd67787-cf64-4a3d-a326-40b44379c042&quot;:{&quot;type&quot;:&quot;FIGURE_OBJECT&quot;,&quot;id&quot;:&quot;2dd67787-cf64-4a3d-a326-40b44379c042&quot;,&quot;name&quot;:&quot;Radar&quot;,&quot;relativeTransform&quot;:{&quot;translate&quot;:{&quot;x&quot;:9.015989106409714e-15,&quot;y&quot;:9.015989106409714e-15},&quot;rotate&quot;:0,&quot;skewX&quot;:0,&quot;scale&quot;:{&quot;x&quot;:0.2504150200763535,&quot;y&quot;:0.2504150200763535}},&quot;opacity&quot;:1,&quot;image&quot;:{&quot;url&quot;:&quot;https://icons.biorender.com/biorender/5a7b6a46c232db0014da97cf/radar.png&quot;,&quot;fallbackUrl&quot;:&quot;https://res.cloudinary.com/dlcjuc3ej/image/upload/v1518037571/q9dotefktk1jxbh0yfaj.svg#/keystone/api/icons/5a7b6a46c232db0014da97cf/radar.svg&quot;,&quot;size&quot;:{&quot;x&quot;:200,&quot;y&quot;:200},&quot;isPremium&quot;:false},&quot;source&quot;:{&quot;id&quot;:&quot;5a3802e5acaa880014e2ef43&quot;,&quot;type&quot;:&quot;ASSETS&quot;},&quot;pathStyles&quot;:[{&quot;type&quot;:&quot;FILL&quot;,&quot;fillStyle&quot;:&quot;rgb(0,0,0)&quot;}],&quot;isLocked&quot;:false,&quot;parent&quot;:{&quot;type&quot;:&quot;CHILD&quot;,&quot;parentId&quot;:&quot;91d4380a-2ba5-4907-8bf2-1b6dba7ab523&quot;,&quot;order&quot;:&quot;2&quot;}},&quot;8c6a011a-1354-4eef-9f15-9d832f87a7ff&quot;:{&quot;type&quot;:&quot;FIGURE_OBJECT&quot;,&quot;id&quot;:&quot;8c6a011a-1354-4eef-9f15-9d832f87a7ff&quot;,&quot;relativeTransform&quot;:{&quot;translate&quot;:{&quot;x&quot;:0.0002752702264308114,&quot;y&quot;:0.0002752702264308114},&quot;rotate&quot;:0},&quot;layout&quot;:{&quot;sizeRatio&quot;:{&quot;x&quot;:0.88,&quot;y&quot;:0.88},&quot;keepAspectRatio&quot;:true},&quot;opacity&quot;:1,&quot;path&quot;:{&quot;type&quot;:&quot;ELLIPSE&quot;,&quot;size&quot;:{&quot;x&quot;:18.86621205295679,&quot;y&quot;:18.86621205295679}},&quot;pathStyles&quot;:[{&quot;type&quot;:&quot;FILL&quot;,&quot;fillStyle&quot;:&quot;rgba(116,251,82,1)&quot;},{&quot;type&quot;:&quot;STROKE&quot;,&quot;strokeStyle&quot;:&quot;rgba(47,172,12,1)&quot;,&quot;lineWidth&quot;:1.2760001022998908,&quot;lineJoin&quot;:&quot;round&quot;}],&quot;isLocked&quot;:false,&quot;parent&quot;:{&quot;type&quot;:&quot;CHILD&quot;,&quot;parentId&quot;:&quot;91d4380a-2ba5-4907-8bf2-1b6dba7ab523&quot;,&quot;order&quot;:&quot;5&quot;}},&quot;195c45a6-cc78-4bcd-84ad-8a5e9de5b3e1&quot;:{&quot;type&quot;:&quot;FIGURE_OBJECT&quot;,&quot;id&quot;:&quot;195c45a6-cc78-4bcd-84ad-8a5e9de5b3e1&quot;,&quot;relativeTransform&quot;:{&quot;translate&quot;:{&quot;x&quot;:0,&quot;y&quot;:0},&quot;rotate&quot;:0},&quot;text&quot;:{&quot;textData&quot;:{&quot;lineSpacing&quot;:&quot;normal&quot;,&quot;alignment&quot;:&quot;center&quot;,&quot;lines&quot;:[{&quot;runs&quot;:[{&quot;style&quot;:{&quot;fontFamily&quot;:&quot;Roboto&quot;,&quot;fontSize&quot;:10.208000818399126,&quot;color&quot;:&quot;rgb(0,0,0)&quot;,&quot;fontWeight&quot;:&quot;normal&quot;,&quot;fontStyle&quot;:&quot;normal&quot;,&quot;decoration&quot;:&quot;none&quot;,&quot;script&quot;:&quot;none&quot;},&quot;range&quot;:[0,0]}],&quot;text&quot;:&quot;F&quot;,&quot;baseStyle&quot;:{&quot;fontFamily&quot;:&quot;Roboto&quot;,&quot;fontSize&quot;:10.208000818399126,&quot;color&quot;:&quot;rgb(0,0,0)&quot;,&quot;fontWeight&quot;:&quot;normal&quot;,&quot;fontStyle&quot;:&quot;normal&quot;,&quot;decoration&quot;:&quot;none&quot;,&quot;script&quot;:&quot;none&quot;}}],&quot;verticalAlign&quot;:&quot;TOP&quot;},&quot;size&quot;:{&quot;x&quot;:16.602266606601976,&quot;y&quot;:11.842951510834277},&quot;targetSize&quot;:{&quot;x&quot;:16.602266606601976,&quot;y&quot;:2},&quot;format&quot;:&quot;BETTER_TEXT&quot;},&quot;parent&quot;:{&quot;type&quot;:&quot;CHILD&quot;,&quot;parentId&quot;:&quot;8c6a011a-1354-4eef-9f15-9d832f87a7ff&quot;,&quot;order&quot;:&quot;5&quot;}},&quot;8f809b84-7135-4ce3-8729-7d57e4116fbc&quot;:{&quot;type&quot;:&quot;FIGURE_OBJECT&quot;,&quot;id&quot;:&quot;8f809b84-7135-4ce3-8729-7d57e4116fbc&quot;,&quot;relativeTransform&quot;:{&quot;translate&quot;:{&quot;x&quot;:34.9989658478352,&quot;y&quot;:-46.00765892014461},&quot;rotate&quot;:0},&quot;opacity&quot;:1,&quot;path&quot;:{&quot;type&quot;:&quot;POLY_LINE&quot;,&quot;points&quot;:[{&quot;x&quot;:7.008130867317377,&quot;y&quot;:-7.376703841477584},{&quot;x&quot;:-1.7781369917070384,&quot;y&quot;:-3.052792630350457},{&quot;x&quot;:-7.008130867317377,&quot;y&quot;:7.376703841477488}],&quot;closed&quot;:false},&quot;pathStyles&quot;:[{&quot;type&quot;:&quot;FILL&quot;,&quot;fillStyle&quot;:&quot;rgba(0,0,0,0)&quot;},{&quot;type&quot;:&quot;STROKE&quot;,&quot;strokeStyle&quot;:{&quot;units&quot;:&quot;PATH_LENGTH&quot;,&quot;stops&quot;:{&quot;0&quot;:&quot;#23232300&quot;,&quot;1&quot;:&quot;#232323&quot;,&quot;0.45&quot;:&quot;#232323&quot;}},&quot;lineWidth&quot;:1.2688876618751013,&quot;lineJoin&quot;:&quot;round&quot;,&quot;dashArray&quot;:[0,0]}],&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7c39d77-1f11-47b9-ada2-466081e870a6&quot;,&quot;order&quot;:&quot;8&quot;}},&quot;cbff6d07-5744-4e6a-8124-0229fe01ab16&quot;:{&quot;type&quot;:&quot;FIGURE_OBJECT&quot;,&quot;id&quot;:&quot;cbff6d07-5744-4e6a-8124-0229fe01ab16&quot;,&quot;relativeTransform&quot;:{&quot;translate&quot;:{&quot;x&quot;:-16.099096248814934,&quot;y&quot;:26.680324907419507},&quot;rotate&quot;:0},&quot;opacity&quot;:1,&quot;source&quot;:{&quot;id&quot;:&quot;5eb32ccfbfb0b900ab85609a&quot;,&quot;type&quot;:&quot;ASSETS&quot;},&quot;pathStyles&quot;:[{&quot;type&quot;:&quot;FILL&quot;,&quot;fillStyle&quot;:&quot;rgb(0,0,0)&quot;}],&quot;isLocked&quot;:false,&quot;parent&quot;:{&quot;type&quot;:&quot;CHILD&quot;,&quot;parentId&quot;:&quot;87c39d77-1f11-47b9-ada2-466081e870a6&quot;,&quot;order&quot;:&quot;85&quot;}},&quot;91923d27-8065-40f9-96a5-fb8dd707876f&quot;:{&quot;type&quot;:&quot;FIGURE_OBJECT&quot;,&quot;id&quot;:&quot;91923d27-8065-40f9-96a5-fb8dd707876f&quot;,&quot;name&quot;:&quot;Radar&quot;,&quot;relativeTransform&quot;:{&quot;translate&quot;:{&quot;x&quot;:9.015989106409714e-15,&quot;y&quot;:9.015989106409714e-15},&quot;rotate&quot;:0,&quot;skewX&quot;:0,&quot;scale&quot;:{&quot;x&quot;:0.2504150200763535,&quot;y&quot;:0.2504150200763535}},&quot;opacity&quot;:1,&quot;image&quot;:{&quot;url&quot;:&quot;https://icons.biorender.com/biorender/5a7b6a46c232db0014da97cf/radar.png&quot;,&quot;fallbackUrl&quot;:&quot;https://res.cloudinary.com/dlcjuc3ej/image/upload/v1518037571/q9dotefktk1jxbh0yfaj.svg#/keystone/api/icons/5a7b6a46c232db0014da97cf/radar.svg&quot;,&quot;size&quot;:{&quot;x&quot;:200,&quot;y&quot;:200},&quot;isPremium&quot;:false},&quot;source&quot;:{&quot;id&quot;:&quot;5a3802e5acaa880014e2ef43&quot;,&quot;type&quot;:&quot;ASSETS&quot;},&quot;pathStyles&quot;:[{&quot;type&quot;:&quot;FILL&quot;,&quot;fillStyle&quot;:&quot;rgb(0,0,0)&quot;}],&quot;isLocked&quot;:false,&quot;parent&quot;:{&quot;type&quot;:&quot;CHILD&quot;,&quot;parentId&quot;:&quot;cbff6d07-5744-4e6a-8124-0229fe01ab16&quot;,&quot;order&quot;:&quot;2&quot;}},&quot;21cdf4dd-63dc-47a7-a402-7bbde14be02c&quot;:{&quot;type&quot;:&quot;FIGURE_OBJECT&quot;,&quot;id&quot;:&quot;21cdf4dd-63dc-47a7-a402-7bbde14be02c&quot;,&quot;relativeTransform&quot;:{&quot;translate&quot;:{&quot;x&quot;:0.0002752702264308114,&quot;y&quot;:0.0002752702264308114},&quot;rotate&quot;:0},&quot;layout&quot;:{&quot;sizeRatio&quot;:{&quot;x&quot;:0.88,&quot;y&quot;:0.88},&quot;keepAspectRatio&quot;:true},&quot;opacity&quot;:1,&quot;path&quot;:{&quot;type&quot;:&quot;ELLIPSE&quot;,&quot;size&quot;:{&quot;x&quot;:18.86621205295679,&quot;y&quot;:18.86621205295679}},&quot;pathStyles&quot;:[{&quot;type&quot;:&quot;FILL&quot;,&quot;fillStyle&quot;:&quot;rgba(116,251,82,1)&quot;},{&quot;type&quot;:&quot;STROKE&quot;,&quot;strokeStyle&quot;:&quot;rgba(47,172,12,1)&quot;,&quot;lineWidth&quot;:1.2760001022998908,&quot;lineJoin&quot;:&quot;round&quot;}],&quot;isLocked&quot;:false,&quot;parent&quot;:{&quot;type&quot;:&quot;CHILD&quot;,&quot;parentId&quot;:&quot;cbff6d07-5744-4e6a-8124-0229fe01ab16&quot;,&quot;order&quot;:&quot;5&quot;}},&quot;05418bd5-881f-4fae-b8aa-a635c50c7dad&quot;:{&quot;type&quot;:&quot;FIGURE_OBJECT&quot;,&quot;id&quot;:&quot;05418bd5-881f-4fae-b8aa-a635c50c7dad&quot;,&quot;relativeTransform&quot;:{&quot;translate&quot;:{&quot;x&quot;:0,&quot;y&quot;:0},&quot;rotate&quot;:0},&quot;text&quot;:{&quot;textData&quot;:{&quot;lineSpacing&quot;:&quot;normal&quot;,&quot;alignment&quot;:&quot;center&quot;,&quot;lines&quot;:[{&quot;runs&quot;:[{&quot;style&quot;:{&quot;fontFamily&quot;:&quot;Roboto&quot;,&quot;fontSize&quot;:10.208000818399126,&quot;color&quot;:&quot;rgb(0,0,0)&quot;,&quot;fontWeight&quot;:&quot;normal&quot;,&quot;fontStyle&quot;:&quot;normal&quot;,&quot;decoration&quot;:&quot;none&quot;,&quot;script&quot;:&quot;none&quot;},&quot;range&quot;:[0,0]}],&quot;text&quot;:&quot;F&quot;,&quot;baseStyle&quot;:{&quot;fontFamily&quot;:&quot;Roboto&quot;,&quot;fontSize&quot;:10.208000818399126,&quot;color&quot;:&quot;rgb(0,0,0)&quot;,&quot;fontWeight&quot;:&quot;normal&quot;,&quot;fontStyle&quot;:&quot;normal&quot;,&quot;decoration&quot;:&quot;none&quot;,&quot;script&quot;:&quot;none&quot;}}],&quot;verticalAlign&quot;:&quot;TOP&quot;},&quot;size&quot;:{&quot;x&quot;:16.602266606601976,&quot;y&quot;:11.842951510834277},&quot;targetSize&quot;:{&quot;x&quot;:16.602266606601976,&quot;y&quot;:2},&quot;format&quot;:&quot;BETTER_TEXT&quot;},&quot;parent&quot;:{&quot;type&quot;:&quot;CHILD&quot;,&quot;parentId&quot;:&quot;21cdf4dd-63dc-47a7-a402-7bbde14be02c&quot;,&quot;order&quot;:&quot;5&quot;}},&quot;107bfd62-5151-4f97-8b5e-095018f8dd89&quot;:{&quot;type&quot;:&quot;FIGURE_OBJECT&quot;,&quot;id&quot;:&quot;107bfd62-5151-4f97-8b5e-095018f8dd89&quot;,&quot;relativeTransform&quot;:{&quot;translate&quot;:{&quot;x&quot;:-22.752160782206666,&quot;y&quot;:46.01810645777456},&quot;rotate&quot;:0},&quot;opacity&quot;:1,&quot;path&quot;:{&quot;type&quot;:&quot;POLY_LINE&quot;,&quot;points&quot;:[{&quot;x&quot;:-5.914873300629608,&quot;y&quot;:8.279126261618172},{&quot;x&quot;:2.185167911986099,&quot;y&quot;:2.776032276761909},{&quot;x&quot;:5.914873300629608,&quot;y&quot;:-8.279126261618172}],&quot;closed&quot;:false},&quot;pathStyles&quot;:[{&quot;type&quot;:&quot;FILL&quot;,&quot;fillStyle&quot;:&quot;rgba(0,0,0,0)&quot;},{&quot;type&quot;:&quot;STROKE&quot;,&quot;strokeStyle&quot;:{&quot;units&quot;:&quot;PATH_LENGTH&quot;,&quot;stops&quot;:{&quot;0&quot;:&quot;#23232300&quot;,&quot;1&quot;:&quot;#232323&quot;,&quot;0.45&quot;:&quot;#232323&quot;}},&quot;lineWidth&quot;:1.2688876618751013,&quot;lineJoin&quot;:&quot;round&quot;,&quot;dashArray&quot;:[0,0]}],&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7c39d77-1f11-47b9-ada2-466081e870a6&quot;,&quot;order&quot;:&quot;9&quot;}},&quot;6dcb6047-7596-4128-9fd1-4c2991df8792&quot;:{&quot;id&quot;:&quot;6dcb6047-7596-4128-9fd1-4c2991df8792&quot;,&quot;name&quot;:&quot;Sequencer (NovaSeq 6000 system)&quot;,&quot;displayName&quot;:&quot;&quot;,&quot;type&quot;:&quot;FIGURE_OBJECT&quot;,&quot;relativeTransform&quot;:{&quot;translate&quot;:{&quot;x&quot;:-13.5,&quot;y&quot;:-88.88999999999999},&quot;rotate&quot;:0,&quot;skewX&quot;:0,&quot;scale&quot;:{&quot;x&quot;:0.596,&quot;y&quot;:0.6912307692307692}},&quot;image&quot;:{&quot;url&quot;:&quot;https://icons.biorender.com/biorender/5d7676f54a6a0a0004a19b85/20190909160440/image/sequencer-novaseq-6000-system.png&quot;,&quot;fallbackUrl&quot;:&quot;https://res.cloudinary.com/dlcjuc3ej/image/upload/v1568045080/kozxbzmpcgzej0fgcxmh.svg#/keystone/api/icons/5d7676f54a6a0a0004a19b85/20190909160440/image/sequencer-novaseq-6000-system.svg#/keystone/api/icons/5d7676f54a6a0a0004a19b85/20190909160440/image/sequencer-novaseq-6000-system.svg#/keystone/api/icons/5d7676f54a6a0a0004a19b85/20190909160440/image/sequencer-novaseq-6000-system.svg#/keystone/api/icons/5d7676f54a6a0a0004a19b85/20190909160440/image/sequencer-novaseq-6000-system.svg#/keystone/api/icons/5d7676f54a6a0a0004a19b85/20190909160440/image/sequencer-novaseq-6000-system.svg&quot;,&quot;isPremium&quot;:true,&quot;isOrgIcon&quot;:false,&quot;size&quot;:{&quot;x&quot;:250,&quot;y&quot;:437.219730941704}},&quot;source&quot;:{&quot;id&quot;:&quot;5d7676f54a6a0a0004a19b85&quot;,&quot;version&quot;:&quot;1568045080&quot;,&quot;type&quot;:&quot;ASSETS&quot;},&quot;isPremium&quot;:true,&quot;parent&quot;:{&quot;type&quot;:&quot;CHILD&quot;,&quot;parentId&quot;:&quot;e7d9b076-d183-4393-a398-ca34d912f736&quot;,&quot;order&quot;:&quot;98&quot;}},&quot;825e6d4c-c46f-4ffd-ade8-ca9fe58cd1b0&quot;:{&quot;relativeTransform&quot;:{&quot;translate&quot;:{&quot;x&quot;:412.27498133982243,&quot;y&quot;:-124.90142598639062},&quot;rotate&quot;:0},&quot;type&quot;:&quot;FIGURE_OBJECT&quot;,&quot;id&quot;:&quot;825e6d4c-c46f-4ffd-ade8-ca9fe58cd1b0&quot;,&quot;parent&quot;:{&quot;type&quot;:&quot;CHILD&quot;,&quot;parentId&quot;:&quot;e7d9b076-d183-4393-a398-ca34d912f736&quot;,&quot;order&quot;:&quot;99&quot;},&quot;name&quot;:&quot;RNA map sequencing&quot;,&quot;displayName&quot;:&quot;RNA map sequencing&quot;,&quot;source&quot;:{&quot;id&quot;:&quot;63407fa472ecc23b36c85f2e&quot;,&quot;type&quot;:&quot;ASSETS&quot;},&quot;isPremium&quot;:true},&quot;7ddff6c6-e826-41a6-b953-313fd8d7e776&quot;:{&quot;type&quot;:&quot;FIGURE_OBJECT&quot;,&quot;id&quot;:&quot;7ddff6c6-e826-41a6-b953-313fd8d7e776&quot;,&quot;relativeTransform&quot;:{&quot;translate&quot;:{&quot;x&quot;:-541.8552808251164,&quot;y&quot;:330.06540625077486},&quot;rotate&quot;:0},&quot;opacity&quot;:1,&quot;path&quot;:{&quot;type&quot;:&quot;POLY_LINE&quot;,&quot;points&quot;:[{&quot;x&quot;:-13.3563254305406,&quot;y&quot;:13.854235737174552},{&quot;x&quot;:-13.3563254305406,&quot;y&quot;:-13.854235737174552},{&quot;x&quot;:10.311687835100392,&quot;y&quot;:-13.854235737174552}],&quot;closed&quot;:false},&quot;pathStyles&quot;:[{&quot;type&quot;:&quot;FILL&quot;,&quot;fillStyle&quot;:&quot;rgba(0,0,0,0)&quot;},{&quot;type&quot;:&quot;STROKE&quot;,&quot;strokeStyle&quot;:&quot;rgba(90,170,70,1)&quot;,&quot;lineWidth&quot;:2.3478749045804244,&quot;lineJoin&quot;:&quot;round&quot;}],&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25e6d4c-c46f-4ffd-ade8-ca9fe58cd1b0&quot;,&quot;order&quot;:&quot;7&quot;},&quot;connectorInfo&quot;:{&quot;connectedObjects&quot;:[],&quot;type&quot;:&quot;ELBOW&quot;,&quot;offset&quot;:{&quot;x&quot;:0,&quot;y&quot;:0},&quot;bending&quot;:-0.1,&quot;firstElementIsHead&quot;:true,&quot;customized&quot;:false}},&quot;b58f24d8-35ce-4881-bab7-9c2bc5449131&quot;:{&quot;relativeTransform&quot;:{&quot;translate&quot;:{&quot;x&quot;:-450.9586739261626,&quot;y&quot;:471.6167858270445},&quot;rotate&quot;:0},&quot;type&quot;:&quot;FIGURE_OBJECT&quot;,&quot;id&quot;:&quot;b58f24d8-35ce-4881-bab7-9c2bc5449131&quot;,&quot;parent&quot;:{&quot;type&quot;:&quot;CHILD&quot;,&quot;parentId&quot;:&quot;825e6d4c-c46f-4ffd-ade8-ca9fe58cd1b0&quot;,&quot;order&quot;:&quot;1&quot;},&quot;name&quot;:&quot;Pre-sliced introns and exons (editable)&quot;,&quot;displayName&quot;:&quot;Pre-sliced introns and exons&quot;,&quot;source&quot;:{&quot;id&quot;:&quot;603298ba59681400a6b4b680&quot;,&quot;type&quot;:&quot;ASSETS&quot;},&quot;isPremium&quot;:true},&quot;e6a08a09-97cb-44e4-ae49-bbb6ff36b43d&quot;:{&quot;type&quot;:&quot;FIGURE_OBJECT&quot;,&quot;id&quot;:&quot;e6a08a09-97cb-44e4-ae49-bbb6ff36b43d&quot;,&quot;relativeTransform&quot;:{&quot;translate&quot;:{&quot;x&quot;:29.068801114118855,&quot;y&quot;:-126.6699892226242},&quot;rotate&quot;:0},&quot;opacity&quot;:1,&quot;path&quot;:{&quot;type&quot;:&quot;POLY_LINE&quot;,&quot;points&quot;:[{&quot;x&quot;:-144.2050786464577,&quot;y&quot;:0},{&quot;x&quot;:137.9501462711502,&quot;y&quot;:0}],&quot;closed&quot;:false},&quot;pathStyles&quot;:[{&quot;type&quot;:&quot;FILL&quot;,&quot;fillStyle&quot;:&quot;rgba(0,0,0,0)&quot;},{&quot;type&quot;:&quot;STROKE&quot;,&quot;strokeStyle&quot;:&quot;rgba(69,69,70,1)&quot;,&quot;lineWidth&quot;:2.3478749045804244,&quot;lineJoin&quot;:&quot;round&quot;,&quot;dashArray&quot;:[0,0]}],&quot;isLocked&quot;:false,&quot;parent&quot;:{&quot;type&quot;:&quot;CHILD&quot;,&quot;parentId&quot;:&quot;b58f24d8-35ce-4881-bab7-9c2bc5449131&quot;,&quot;order&quot;:&quot;05&quot;}},&quot;db3235a2-5bf6-4ad1-9844-713143392120&quot;:{&quot;type&quot;:&quot;FIGURE_OBJECT&quot;,&quot;id&quot;:&quot;db3235a2-5bf6-4ad1-9844-713143392120&quot;,&quot;relativeTransform&quot;:{&quot;translate&quot;:{&quot;x&quot;:26.458659984627833,&quot;y&quot;:-111.120174229448},&quot;rotate&quot;:0},&quot;opacity&quot;:1,&quot;pathStyles&quot;:[{&quot;type&quot;:&quot;FILL&quot;,&quot;fillStyle&quot;:&quot;rgba(69,69,70,1)&quot;}],&quot;text&quot;:{&quot;textData&quot;:{&quot;lineSpacing&quot;:&quot;normal&quot;,&quot;alignment&quot;:&quot;center&quot;,&quot;lines&quot;:[{&quot;runs&quot;:[{&quot;style&quot;:{&quot;fontFamily&quot;:&quot;Roboto&quot;,&quot;fontSize&quot;:18.782999236643395,&quot;color&quot;:&quot;rgba(69,69,70,1)&quot;,&quot;fontWeight&quot;:&quot;normal&quot;,&quot;fontStyle&quot;:&quot;normal&quot;,&quot;decoration&quot;:&quot;none&quot;,&quot;script&quot;:&quot;none&quot;},&quot;range&quot;:[0,5]}],&quot;text&quot;:&quot;Intron&quot;,&quot;baseStyle&quot;:{&quot;fontFamily&quot;:&quot;Roboto&quot;,&quot;fontSize&quot;:18.782999236643395,&quot;color&quot;:&quot;rgba(69,69,70,1)&quot;,&quot;fontWeight&quot;:&quot;normal&quot;,&quot;fontStyle&quot;:&quot;normal&quot;,&quot;decoration&quot;:&quot;none&quot;,&quot;script&quot;:&quot;none&quot;}}],&quot;verticalAlign&quot;:&quot;TOP&quot;},&quot;size&quot;:{&quot;x&quot;:51.766644354153776,&quot;y&quot;:22.077507735128595},&quot;targetSize&quot;:{&quot;x&quot;:51.766644354153776,&quot;y&quot;:22.077507735128595},&quot;format&quot;:&quot;BETTER_TEXT&quot;,&quot;verticalAlign&quot;:&quot;TOP&quot;},&quot;isLocked&quot;:false,&quot;parent&quot;:{&quot;type&quot;:&quot;CHILD&quot;,&quot;parentId&quot;:&quot;b58f24d8-35ce-4881-bab7-9c2bc5449131&quot;,&quot;order&quot;:&quot;6&quot;}},&quot;84e827c2-4bff-44a5-8f92-5977c16f2ea6&quot;:{&quot;type&quot;:&quot;FIGURE_OBJECT&quot;,&quot;id&quot;:&quot;84e827c2-4bff-44a5-8f92-5977c16f2ea6&quot;,&quot;relativeTransform&quot;:{&quot;translate&quot;:{&quot;x&quot;:-44.654560574805046,&quot;y&quot;:-126.67005457266369},&quot;rotate&quot;:0},&quot;layout&quot;:{&quot;sizeRatio&quot;:{&quot;x&quot;:0.88,&quot;y&quot;:0.88},&quot;keepAspectRatio&quot;:false},&quot;opacity&quot;:1,&quot;path&quot;:{&quot;type&quot;:&quot;RECT&quot;,&quot;size&quot;:{&quot;x&quot;:72.97923438241394,&quot;y&quot;:25.442534152791715},&quot;cornerRounding&quot;:{&quot;type&quot;:&quot;ARC_LENGTH&quot;,&quot;global&quot;:0}},&quot;pathStyles&quot;:[{&quot;type&quot;:&quot;FILL&quot;,&quot;fillStyle&quot;:&quot;rgb(255, 134, 163)&quot;},{&quot;type&quot;:&quot;STROKE&quot;,&quot;strokeStyle&quot;:&quot;rgb(136, 8, 76)&quot;,&quot;lineWidth&quot;:1.1038753867564297,&quot;lineJoin&quot;:&quot;round&quot;}],&quot;isLocked&quot;:false,&quot;parent&quot;:{&quot;type&quot;:&quot;CHILD&quot;,&quot;parentId&quot;:&quot;b58f24d8-35ce-4881-bab7-9c2bc5449131&quot;,&quot;order&quot;:&quot;1&quot;}},&quot;467edf77-a008-41fe-99fd-9a0115489ccd&quot;:{&quot;type&quot;:&quot;FIGURE_OBJECT&quot;,&quot;id&quot;:&quot;467edf77-a008-41fe-99fd-9a0115489ccd&quot;,&quot;relativeTransform&quot;:{&quot;translate&quot;:{&quot;x&quot;:0,&quot;y&quot;:0},&quot;rotate&quot;:0},&quot;text&quot;:{&quot;textData&quot;:{&quot;lineSpacing&quot;:&quot;normal&quot;,&quot;alignment&quot;:&quot;center&quot;,&quot;lines&quot;:[{&quot;runs&quot;:[{&quot;style&quot;:{&quot;fontFamily&quot;:&quot;Roboto&quot;,&quot;fontSize&quot;:18.782999236643395,&quot;color&quot;:&quot;rgba(23,23,23,1)&quot;,&quot;fontWeight&quot;:&quot;bold&quot;,&quot;fontStyle&quot;:&quot;normal&quot;,&quot;decoration&quot;:&quot;none&quot;,&quot;script&quot;:&quot;none&quot;},&quot;range&quot;:[0,4]}],&quot;text&quot;:&quot;Exon &quot;,&quot;baseStyle&quot;:{&quot;fontFamily&quot;:&quot;Roboto&quot;,&quot;fontSize&quot;:18.782999236643395,&quot;color&quot;:&quot;rgba(23,23,23,1)&quot;,&quot;fontWeight&quot;:&quot;bold&quot;,&quot;fontStyle&quot;:&quot;normal&quot;,&quot;decoration&quot;:&quot;none&quot;,&quot;script&quot;:&quot;none&quot;}}],&quot;verticalAlign&quot;:&quot;TOP&quot;,&quot;_lastCaretLocation&quot;:{&quot;lineIndex&quot;:0,&quot;runIndex&quot;:-1,&quot;charIndex&quot;:-1,&quot;endOfLine&quot;:true}},&quot;size&quot;:{&quot;x&quot;:64.22172625652428,&quot;y&quot;:22.389430054456707},&quot;targetSize&quot;:{&quot;x&quot;:64.22172625652428,&quot;y&quot;:2},&quot;format&quot;:&quot;BETTER_TEXT&quot;,&quot;verticalAlign&quot;:&quot;TOP&quot;},&quot;parent&quot;:{&quot;type&quot;:&quot;CHILD&quot;,&quot;parentId&quot;:&quot;84e827c2-4bff-44a5-8f92-5977c16f2ea6&quot;,&quot;order&quot;:&quot;5&quot;}},&quot;ce9d1770-4245-4711-95bb-6a65d385e2c6&quot;:{&quot;type&quot;:&quot;FIGURE_OBJECT&quot;,&quot;id&quot;:&quot;ce9d1770-4245-4711-95bb-6a65d385e2c6&quot;,&quot;relativeTransform&quot;:{&quot;translate&quot;:{&quot;x&quot;:100.18173333335488,&quot;y&quot;:-126.67005457266369},&quot;rotate&quot;:0},&quot;layout&quot;:{&quot;sizeRatio&quot;:{&quot;x&quot;:0.88,&quot;y&quot;:0.88},&quot;keepAspectRatio&quot;:false},&quot;opacity&quot;:1,&quot;path&quot;:{&quot;type&quot;:&quot;RECT&quot;,&quot;size&quot;:{&quot;x&quot;:78.19861311745426,&quot;y&quot;:25.442534152791715},&quot;cornerRounding&quot;:{&quot;type&quot;:&quot;ARC_LENGTH&quot;,&quot;global&quot;:0}},&quot;pathStyles&quot;:[{&quot;type&quot;:&quot;FILL&quot;,&quot;fillStyle&quot;:&quot;rgb(255, 134, 163)&quot;},{&quot;type&quot;:&quot;STROKE&quot;,&quot;strokeStyle&quot;:&quot;rgb(136, 8, 76)&quot;,&quot;lineWidth&quot;:1.1038753867564297,&quot;lineJoin&quot;:&quot;round&quot;}],&quot;isLocked&quot;:false,&quot;parent&quot;:{&quot;type&quot;:&quot;CHILD&quot;,&quot;parentId&quot;:&quot;b58f24d8-35ce-4881-bab7-9c2bc5449131&quot;,&quot;order&quot;:&quot;8&quot;}},&quot;1d8857cd-9400-4d12-9586-ccb773501568&quot;:{&quot;type&quot;:&quot;FIGURE_OBJECT&quot;,&quot;id&quot;:&quot;1d8857cd-9400-4d12-9586-ccb773501568&quot;,&quot;relativeTransform&quot;:{&quot;translate&quot;:{&quot;x&quot;:0,&quot;y&quot;:0},&quot;rotate&quot;:0},&quot;text&quot;:{&quot;textData&quot;:{&quot;lineSpacing&quot;:&quot;normal&quot;,&quot;alignment&quot;:&quot;center&quot;,&quot;lines&quot;:[{&quot;runs&quot;:[{&quot;style&quot;:{&quot;fontFamily&quot;:&quot;Roboto&quot;,&quot;fontSize&quot;:18.782999236643395,&quot;color&quot;:&quot;rgba(23,23,23,1)&quot;,&quot;fontWeight&quot;:&quot;bold&quot;,&quot;fontStyle&quot;:&quot;normal&quot;,&quot;decoration&quot;:&quot;none&quot;,&quot;script&quot;:&quot;none&quot;},&quot;range&quot;:[0,4]}],&quot;text&quot;:&quot;Exon &quot;,&quot;baseStyle&quot;:{&quot;fontFamily&quot;:&quot;Roboto&quot;,&quot;fontSize&quot;:18.782999236643395,&quot;color&quot;:&quot;rgba(23,23,23,1)&quot;,&quot;fontWeight&quot;:&quot;bold&quot;,&quot;fontStyle&quot;:&quot;normal&quot;,&quot;decoration&quot;:&quot;none&quot;,&quot;script&quot;:&quot;none&quot;}}],&quot;verticalAlign&quot;:&quot;TOP&quot;,&quot;_lastCaretLocation&quot;:{&quot;lineIndex&quot;:0,&quot;runIndex&quot;:-1,&quot;charIndex&quot;:-1,&quot;endOfLine&quot;:true}},&quot;size&quot;:{&quot;x&quot;:68.81477954335975,&quot;y&quot;:22.389430054456707},&quot;targetSize&quot;:{&quot;x&quot;:68.81477954335975,&quot;y&quot;:2},&quot;format&quot;:&quot;BETTER_TEXT&quot;,&quot;verticalAlign&quot;:&quot;TOP&quot;},&quot;parent&quot;:{&quot;type&quot;:&quot;CHILD&quot;,&quot;parentId&quot;:&quot;ce9d1770-4245-4711-95bb-6a65d385e2c6&quot;,&quot;order&quot;:&quot;5&quot;}},&quot;2280d30c-f895-41db-b587-cd4b8ede7099&quot;:{&quot;type&quot;:&quot;FIGURE_OBJECT&quot;,&quot;id&quot;:&quot;2280d30c-f895-41db-b587-cd4b8ede7099&quot;,&quot;parent&quot;:{&quot;type&quot;:&quot;CHILD&quot;,&quot;parentId&quot;:&quot;825e6d4c-c46f-4ffd-ade8-ca9fe58cd1b0&quot;,&quot;order&quot;:&quot;2&quot;},&quot;relativeTransform&quot;:{&quot;translate&quot;:{&quot;x&quot;:-765.1292335566287,&quot;y&quot;:64.99234851866116},&quot;rotate&quot;:0}},&quot;d08a89ba-20dd-4cef-a8ab-3b0bd8b4ec73&quot;:{&quot;type&quot;:&quot;FIGURE_OBJECT&quot;,&quot;id&quot;:&quot;d08a89ba-20dd-4cef-a8ab-3b0bd8b4ec73&quot;,&quot;relativeTransform&quot;:{&quot;translate&quot;:{&quot;x&quot;:256.79359528403404,&quot;y&quot;:175.42424605477217},&quot;rotate&quot;:0},&quot;opacity&quot;:1,&quot;path&quot;:{&quot;type&quot;:&quot;POLY_LINE&quot;,&quot;points&quot;:[{&quot;x&quot;:-22.91759802865343,&quot;y&quot;:0},{&quot;x&quot;:22.91759802865343,&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05&quot;},&quot;connectorInfo&quot;:{&quot;connectedObjects&quot;:[],&quot;type&quot;:&quot;LINE&quot;,&quot;offset&quot;:{&quot;x&quot;:0,&quot;y&quot;:0},&quot;bending&quot;:0.1,&quot;firstElementIsHead&quot;:true,&quot;customized&quot;:false}},&quot;eaaa80dc-098f-461b-ab1c-5781d5623ad3&quot;:{&quot;type&quot;:&quot;FIGURE_OBJECT&quot;,&quot;id&quot;:&quot;eaaa80dc-098f-461b-ab1c-5781d5623ad3&quot;,&quot;relativeTransform&quot;:{&quot;translate&quot;:{&quot;x&quot;:280.7609175825566,&quot;y&quot;:186.67277342279144},&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1&quot;},&quot;connectorInfo&quot;:{&quot;connectedObjects&quot;:[],&quot;type&quot;:&quot;LINE&quot;,&quot;offset&quot;:{&quot;x&quot;:0,&quot;y&quot;:0},&quot;bending&quot;:0.1,&quot;firstElementIsHead&quot;:true,&quot;customized&quot;:false}},&quot;98227767-93ee-49df-906f-541211a3aa3c&quot;:{&quot;type&quot;:&quot;FIGURE_OBJECT&quot;,&quot;id&quot;:&quot;98227767-93ee-49df-906f-541211a3aa3c&quot;,&quot;relativeTransform&quot;:{&quot;translate&quot;:{&quot;x&quot;:275.25219018913134,&quot;y&quot;:197.92130079081073},&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2&quot;},&quot;connectorInfo&quot;:{&quot;connectedObjects&quot;:[],&quot;type&quot;:&quot;LINE&quot;,&quot;offset&quot;:{&quot;x&quot;:0,&quot;y&quot;:0},&quot;bending&quot;:0.1,&quot;firstElementIsHead&quot;:true,&quot;customized&quot;:false}},&quot;0d65e579-9c23-4fdf-9ca2-63642971572b&quot;:{&quot;type&quot;:&quot;FIGURE_OBJECT&quot;,&quot;id&quot;:&quot;0d65e579-9c23-4fdf-9ca2-63642971572b&quot;,&quot;relativeTransform&quot;:{&quot;translate&quot;:{&quot;x&quot;:263.1329899235956,&quot;y&quot;:209.16982815883003},&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25&quot;},&quot;connectorInfo&quot;:{&quot;connectedObjects&quot;:[],&quot;type&quot;:&quot;LINE&quot;,&quot;offset&quot;:{&quot;x&quot;:0,&quot;y&quot;:0},&quot;bending&quot;:0.1,&quot;firstElementIsHead&quot;:true,&quot;customized&quot;:false}},&quot;d10a5414-04ac-45f8-8857-93abea0d526f&quot;:{&quot;type&quot;:&quot;FIGURE_OBJECT&quot;,&quot;id&quot;:&quot;d10a5414-04ac-45f8-8857-93abea0d526f&quot;,&quot;relativeTransform&quot;:{&quot;translate&quot;:{&quot;x&quot;:280.760795768114,&quot;y&quot;:220.41835552684927},&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3&quot;},&quot;connectorInfo&quot;:{&quot;connectedObjects&quot;:[],&quot;type&quot;:&quot;LINE&quot;,&quot;offset&quot;:{&quot;x&quot;:0,&quot;y&quot;:0},&quot;bending&quot;:0.1,&quot;firstElementIsHead&quot;:true,&quot;customized&quot;:false}},&quot;a0384934-e42d-46ae-9fe9-475fcd96fedd&quot;:{&quot;type&quot;:&quot;FIGURE_OBJECT&quot;,&quot;id&quot;:&quot;a0384934-e42d-46ae-9fe9-475fcd96fedd&quot;,&quot;relativeTransform&quot;:{&quot;translate&quot;:{&quot;x&quot;:269.74334098126343,&quot;y&quot;:242.9154102628879},&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5&quot;},&quot;connectorInfo&quot;:{&quot;connectedObjects&quot;:[],&quot;type&quot;:&quot;LINE&quot;,&quot;offset&quot;:{&quot;x&quot;:0,&quot;y&quot;:0},&quot;bending&quot;:0.1,&quot;firstElementIsHead&quot;:true,&quot;customized&quot;:false}},&quot;91de3644-04fc-4021-a9e0-9ba1f3597be5&quot;:{&quot;type&quot;:&quot;FIGURE_OBJECT&quot;,&quot;id&quot;:&quot;91de3644-04fc-4021-a9e0-9ba1f3597be5&quot;,&quot;relativeTransform&quot;:{&quot;translate&quot;:{&quot;x&quot;:248.5026553962583,&quot;y&quot;:231.66688289486856},&quot;rotate&quot;:0},&quot;opacity&quot;:1,&quot;path&quot;:{&quot;type&quot;:&quot;POLY_LINE&quot;,&quot;points&quot;:[{&quot;x&quot;:-14.742704871423072,&quot;y&quot;:0},{&quot;x&quot;:14.742704871423072,&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55&quot;},&quot;connectorInfo&quot;:{&quot;connectedObjects&quot;:[],&quot;type&quot;:&quot;LINE&quot;,&quot;offset&quot;:{&quot;x&quot;:0,&quot;y&quot;:0},&quot;bending&quot;:0.1,&quot;firstElementIsHead&quot;:true,&quot;customized&quot;:false}},&quot;40e2e7db-c6b1-426b-af2c-bbf7de061d59&quot;:{&quot;type&quot;:&quot;FIGURE_OBJECT&quot;,&quot;id&quot;:&quot;40e2e7db-c6b1-426b-af2c-bbf7de061d59&quot;,&quot;relativeTransform&quot;:{&quot;translate&quot;:{&quot;x&quot;:280.7618494581688,&quot;y&quot;:254.16393763090713},&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6&quot;},&quot;connectorInfo&quot;:{&quot;connectedObjects&quot;:[],&quot;type&quot;:&quot;LINE&quot;,&quot;offset&quot;:{&quot;x&quot;:0,&quot;y&quot;:0},&quot;bending&quot;:0.1,&quot;firstElementIsHead&quot;:true,&quot;customized&quot;:false}},&quot;c0cfd453-0944-4b22-a49d-a653fdbac7ff&quot;:{&quot;type&quot;:&quot;FIGURE_OBJECT&quot;,&quot;id&quot;:&quot;c0cfd453-0944-4b22-a49d-a653fdbac7ff&quot;,&quot;relativeTransform&quot;:{&quot;translate&quot;:{&quot;x&quot;:291.968811473147,&quot;y&quot;:164.17571868675287},&quot;rotate&quot;:0},&quot;opacity&quot;:1,&quot;path&quot;:{&quot;type&quot;:&quot;POLY_LINE&quot;,&quot;points&quot;:[{&quot;x&quot;:-12.539213968048006,&quot;y&quot;:0},{&quot;x&quot;:12.539213968048006,&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7&quot;},&quot;connectorInfo&quot;:{&quot;connectedObjects&quot;:[],&quot;type&quot;:&quot;LINE&quot;,&quot;offset&quot;:{&quot;x&quot;:0,&quot;y&quot;:0},&quot;bending&quot;:0.1,&quot;firstElementIsHead&quot;:true,&quot;customized&quot;:false}},&quot;84418184-cb16-4d2b-ac18-323e650b17c9&quot;:{&quot;type&quot;:&quot;FIGURE_OBJECT&quot;,&quot;id&quot;:&quot;84418184-cb16-4d2b-ac18-323e650b17c9&quot;,&quot;relativeTransform&quot;:{&quot;translate&quot;:{&quot;x&quot;:297.47807568025587,&quot;y&quot;:152.92719131873358},&quot;rotate&quot;:0},&quot;opacity&quot;:1,&quot;path&quot;:{&quot;type&quot;:&quot;POLY_LINE&quot;,&quot;points&quot;:[{&quot;x&quot;:-7.030486709610269,&quot;y&quot;:0},{&quot;x&quot;:7.030486709610269,&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75&quot;},&quot;connectorInfo&quot;:{&quot;connectedObjects&quot;:[],&quot;type&quot;:&quot;LINE&quot;,&quot;offset&quot;:{&quot;x&quot;:0,&quot;y&quot;:0},&quot;bending&quot;:0.1,&quot;firstElementIsHead&quot;:true,&quot;customized&quot;:false}},&quot;b9af2c79-892d-45bd-bc58-b9394c63a91e&quot;:{&quot;type&quot;:&quot;FIGURE_OBJECT&quot;,&quot;id&quot;:&quot;b9af2c79-892d-45bd-bc58-b9394c63a91e&quot;,&quot;relativeTransform&quot;:{&quot;translate&quot;:{&quot;x&quot;:275.2529829863188,&quot;y&quot;:141.6786639507143},&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8&quot;},&quot;connectorInfo&quot;:{&quot;connectedObjects&quot;:[],&quot;type&quot;:&quot;LINE&quot;,&quot;offset&quot;:{&quot;x&quot;:0,&quot;y&quot;:0},&quot;bending&quot;:0.1,&quot;firstElementIsHead&quot;:true,&quot;customized&quot;:false}},&quot;cda97b38-9a40-403c-b62e-aea02c648537&quot;:{&quot;type&quot;:&quot;FIGURE_OBJECT&quot;,&quot;id&quot;:&quot;cda97b38-9a40-403c-b62e-aea02c648537&quot;,&quot;parent&quot;:{&quot;type&quot;:&quot;CHILD&quot;,&quot;parentId&quot;:&quot;825e6d4c-c46f-4ffd-ade8-ca9fe58cd1b0&quot;,&quot;order&quot;:&quot;5&quot;},&quot;relativeTransform&quot;:{&quot;translate&quot;:{&quot;x&quot;:-765.1292335566287,&quot;y&quot;:64.99234851866116},&quot;rotate&quot;:0}},&quot;a07cd58f-942c-42d1-8600-4c10f0cfcb1e&quot;:{&quot;type&quot;:&quot;FIGURE_OBJECT&quot;,&quot;id&quot;:&quot;a07cd58f-942c-42d1-8600-4c10f0cfcb1e&quot;,&quot;relativeTransform&quot;:{&quot;translate&quot;:{&quot;x&quot;:434.61042896439267,&quot;y&quot;:175.42492079780592},&quot;rotate&quot;:-1.6986101013487643e-16},&quot;opacity&quot;:1,&quot;path&quot;:{&quot;type&quot;:&quot;POLY_LINE&quot;,&quot;points&quot;:[{&quot;x&quot;:17.94997750596497,&quot;y&quot;:0},{&quot;x&quot;:-17.94997750596497,&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05&quot;},&quot;connectorInfo&quot;:{&quot;connectedObjects&quot;:[],&quot;type&quot;:&quot;LINE&quot;,&quot;offset&quot;:{&quot;x&quot;:0,&quot;y&quot;:0},&quot;bending&quot;:0.1,&quot;firstElementIsHead&quot;:true,&quot;customized&quot;:false}},&quot;943dfe39-9577-4b9c-897c-4721f9542c8b&quot;:{&quot;type&quot;:&quot;FIGURE_OBJECT&quot;,&quot;id&quot;:&quot;943dfe39-9577-4b9c-897c-4721f9542c8b&quot;,&quot;relativeTransform&quot;:{&quot;translate&quot;:{&quot;x&quot;:402.84308203468476,&quot;y&quot;:186.67338995685998},&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1&quot;},&quot;connectorInfo&quot;:{&quot;connectedObjects&quot;:[],&quot;type&quot;:&quot;LINE&quot;,&quot;offset&quot;:{&quot;x&quot;:0,&quot;y&quot;:0},&quot;bending&quot;:0.1,&quot;firstElementIsHead&quot;:true,&quot;customized&quot;:false}},&quot;09fa7e04-ac90-4762-a7e9-a239fe65b08e&quot;:{&quot;type&quot;:&quot;FIGURE_OBJECT&quot;,&quot;id&quot;:&quot;09fa7e04-ac90-4762-a7e9-a239fe65b08e&quot;,&quot;relativeTransform&quot;:{&quot;translate&quot;:{&quot;x&quot;:396.0084427035979,&quot;y&quot;:197.92185911591406},&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2&quot;},&quot;connectorInfo&quot;:{&quot;connectedObjects&quot;:[],&quot;type&quot;:&quot;LINE&quot;,&quot;offset&quot;:{&quot;x&quot;:0,&quot;y&quot;:0},&quot;bending&quot;:0.1,&quot;firstElementIsHead&quot;:true,&quot;customized&quot;:false}},&quot;fbba0914-e5db-4e8b-b7ae-f4678e0b3fd5&quot;:{&quot;type&quot;:&quot;FIGURE_OBJECT&quot;,&quot;id&quot;:&quot;fbba0914-e5db-4e8b-b7ae-f4678e0b3fd5&quot;,&quot;relativeTransform&quot;:{&quot;translate&quot;:{&quot;x&quot;:423.131098755067,&quot;y&quot;:209.17032827496817},&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25&quot;},&quot;connectorInfo&quot;:{&quot;connectedObjects&quot;:[],&quot;type&quot;:&quot;LINE&quot;,&quot;offset&quot;:{&quot;x&quot;:0,&quot;y&quot;:0},&quot;bending&quot;:0.1,&quot;firstElementIsHead&quot;:true,&quot;customized&quot;:false}},&quot;7a4e8ff9-2578-4c28-94e3-cecc3e899f60&quot;:{&quot;type&quot;:&quot;FIGURE_OBJECT&quot;,&quot;id&quot;:&quot;7a4e8ff9-2578-4c28-94e3-cecc3e899f60&quot;,&quot;relativeTransform&quot;:{&quot;translate&quot;:{&quot;x&quot;:396.0079794896162,&quot;y&quot;:220.41879743402222},&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3&quot;},&quot;connectorInfo&quot;:{&quot;connectedObjects&quot;:[],&quot;type&quot;:&quot;LINE&quot;,&quot;offset&quot;:{&quot;x&quot;:0,&quot;y&quot;:0},&quot;bending&quot;:0.1,&quot;firstElementIsHead&quot;:true,&quot;customized&quot;:false}},&quot;dbb95fb5-ad14-416b-9a9c-0b87793c5cac&quot;:{&quot;type&quot;:&quot;FIGURE_OBJECT&quot;,&quot;id&quot;:&quot;dbb95fb5-ad14-416b-9a9c-0b87793c5cac&quot;,&quot;relativeTransform&quot;:{&quot;translate&quot;:{&quot;x&quot;:409.6776687941832,&quot;y&quot;:242.91573575213036},&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5&quot;},&quot;connectorInfo&quot;:{&quot;connectedObjects&quot;:[],&quot;type&quot;:&quot;LINE&quot;,&quot;offset&quot;:{&quot;x&quot;:0,&quot;y&quot;:0},&quot;bending&quot;:0.1,&quot;firstElementIsHead&quot;:true,&quot;customized&quot;:false}},&quot;426f9146-afd9-4520-b4b8-9c59f04fd1aa&quot;:{&quot;type&quot;:&quot;FIGURE_OBJECT&quot;,&quot;id&quot;:&quot;426f9146-afd9-4520-b4b8-9c59f04fd1aa&quot;,&quot;relativeTransform&quot;:{&quot;translate&quot;:{&quot;x&quot;:434.95232284669277,&quot;y&quot;:231.6672665930763},&quot;rotate&quot;:-1.6986101013487643e-16},&quot;opacity&quot;:1,&quot;path&quot;:{&quot;type&quot;:&quot;POLY_LINE&quot;,&quot;points&quot;:[{&quot;x&quot;:18.291719730205102,&quot;y&quot;:0},{&quot;x&quot;:-18.291719730205102,&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55&quot;},&quot;connectorInfo&quot;:{&quot;connectedObjects&quot;:[],&quot;type&quot;:&quot;LINE&quot;,&quot;offset&quot;:{&quot;x&quot;:0,&quot;y&quot;:0},&quot;bending&quot;:0.1,&quot;firstElementIsHead&quot;:true,&quot;customized&quot;:false}},&quot;0bef9caf-68fc-4a55-8a5f-c060776ba0ee&quot;:{&quot;type&quot;:&quot;FIGURE_OBJECT&quot;,&quot;id&quot;:&quot;0bef9caf-68fc-4a55-8a5f-c060776ba0ee&quot;,&quot;relativeTransform&quot;:{&quot;translate&quot;:{&quot;x&quot;:396.00667214450334,&quot;y&quot;:254.1642049111844},&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6&quot;},&quot;connectorInfo&quot;:{&quot;connectedObjects&quot;:[],&quot;type&quot;:&quot;LINE&quot;,&quot;offset&quot;:{&quot;x&quot;:0,&quot;y&quot;:0},&quot;bending&quot;:0.1,&quot;firstElementIsHead&quot;:true,&quot;customized&quot;:false}},&quot;7737564b-ffcc-412e-8b6e-65e318712257&quot;:{&quot;type&quot;:&quot;FIGURE_OBJECT&quot;,&quot;id&quot;:&quot;7737564b-ffcc-412e-8b6e-65e318712257&quot;,&quot;relativeTransform&quot;:{&quot;translate&quot;:{&quot;x&quot;:386.1160731771225,&quot;y&quot;:164.1764516387519},&quot;rotate&quot;:-1.6986101013487643e-16},&quot;opacity&quot;:1,&quot;path&quot;:{&quot;type&quot;:&quot;POLY_LINE&quot;,&quot;points&quot;:[{&quot;x&quot;:10.793063093521578,&quot;y&quot;:0},{&quot;x&quot;:-10.793063093521578,&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7&quot;},&quot;connectorInfo&quot;:{&quot;connectedObjects&quot;:[],&quot;type&quot;:&quot;LINE&quot;,&quot;offset&quot;:{&quot;x&quot;:0,&quot;y&quot;:0},&quot;bending&quot;:0.1,&quot;firstElementIsHead&quot;:true,&quot;customized&quot;:false}},&quot;54a2a686-33ff-4e71-b757-3e47717c1be8&quot;:{&quot;type&quot;:&quot;FIGURE_OBJECT&quot;,&quot;id&quot;:&quot;54a2a686-33ff-4e71-b757-3e47717c1be8&quot;,&quot;relativeTransform&quot;:{&quot;translate&quot;:{&quot;x&quot;:390.7718302428461,&quot;y&quot;:152.92798247969782},&quot;rotate&quot;:-1.6986101013487643e-16},&quot;opacity&quot;:1,&quot;path&quot;:{&quot;type&quot;:&quot;POLY_LINE&quot;,&quot;points&quot;:[{&quot;x&quot;:15.44959934715077,&quot;y&quot;:0},{&quot;x&quot;:-15.44959934715077,&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75&quot;},&quot;connectorInfo&quot;:{&quot;connectedObjects&quot;:[],&quot;type&quot;:&quot;LINE&quot;,&quot;offset&quot;:{&quot;x&quot;:0,&quot;y&quot;:0},&quot;bending&quot;:0.1,&quot;firstElementIsHead&quot;:true,&quot;customized&quot;:false}},&quot;8aa7205d-abf6-43bf-b12d-d345e620b8be&quot;:{&quot;type&quot;:&quot;FIGURE_OBJECT&quot;,&quot;id&quot;:&quot;8aa7205d-abf6-43bf-b12d-d345e620b8be&quot;,&quot;relativeTransform&quot;:{&quot;translate&quot;:{&quot;x&quot;:402.8430954256576,&quot;y&quot;:141.67951332064376},&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8&quot;},&quot;connectorInfo&quot;:{&quot;connectedObjects&quot;:[],&quot;type&quot;:&quot;LINE&quot;,&quot;offset&quot;:{&quot;x&quot;:0,&quot;y&quot;:0},&quot;bending&quot;:0.1,&quot;firstElementIsHead&quot;:true,&quot;customized&quot;:false}},&quot;fa5e372c-7d27-4f6b-9f04-dd7a1b0a0257&quot;:{&quot;id&quot;:&quot;fa5e372c-7d27-4f6b-9f04-dd7a1b0a0257&quot;,&quot;type&quot;:&quot;FIGURE_OBJECT&quot;,&quot;relativeTransform&quot;:{&quot;translate&quot;:{&quot;x&quot;:-334,&quot;y&quot;:-300.1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3]}],&quot;text&quot;:&quot;qPCR&quot;}],&quot;_lastCaretLocation&quot;:{&quot;lineIndex&quot;:0,&quot;runIndex&quot;:-1,&quot;charIndex&quot;:-1,&quot;endOfLine&quot;:true}},&quot;format&quot;:&quot;BETTER_TEXT&quot;,&quot;size&quot;:{&quot;x&quot;:120,&quot;y&quot;:24.24},&quot;targetSize&quot;:{&quot;x&quot;:120,&quot;y&quot;:24.24}},&quot;parent&quot;:{&quot;type&quot;:&quot;CHILD&quot;,&quot;parentId&quot;:&quot;e7d9b076-d183-4393-a398-ca34d912f736&quot;,&quot;order&quot;:&quot;995&quot;}},&quot;9234e69e-e089-465a-baf4-c2d8331f88b2&quot;:{&quot;id&quot;:&quot;9234e69e-e089-465a-baf4-c2d8331f88b2&quot;,&quot;type&quot;:&quot;FIGURE_OBJECT&quot;,&quot;relativeTransform&quot;:{&quot;translate&quot;:{&quot;x&quot;:-12,&quot;y&quot;:-280.1466666666666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25]}],&quot;text&quot;:&quot;Next Generation Sequencing&quot;}],&quot;_lastCaretLocation&quot;:{&quot;lineIndex&quot;:0,&quot;runIndex&quot;:0,&quot;charIndex&quot;:17}},&quot;format&quot;:&quot;BETTER_TEXT&quot;,&quot;size&quot;:{&quot;x&quot;:120,&quot;y&quot;:64.18666666666665},&quot;targetSize&quot;:{&quot;x&quot;:120,&quot;y&quot;:24.24}},&quot;parent&quot;:{&quot;type&quot;:&quot;CHILD&quot;,&quot;parentId&quot;:&quot;e7d9b076-d183-4393-a398-ca34d912f736&quot;,&quot;order&quot;:&quot;997&quot;}},&quot;97999941-645d-4ebe-b11d-c68bac19e4fb&quot;:{&quot;id&quot;:&quot;97999941-645d-4ebe-b11d-c68bac19e4fb&quot;,&quot;type&quot;:&quot;FIGURE_OBJECT&quot;,&quot;relativeTransform&quot;:{&quot;translate&quot;:{&quot;x&quot;:300,&quot;y&quot;:-300.1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9]}],&quot;text&quot;:&quot;Microarray&quot;}],&quot;_lastCaretLocation&quot;:{&quot;lineIndex&quot;:0,&quot;runIndex&quot;:-1,&quot;charIndex&quot;:-1,&quot;endOfLine&quot;:true}},&quot;format&quot;:&quot;BETTER_TEXT&quot;,&quot;size&quot;:{&quot;x&quot;:120,&quot;y&quot;:24.24},&quot;targetSize&quot;:{&quot;x&quot;:120,&quot;y&quot;:24.24}},&quot;parent&quot;:{&quot;type&quot;:&quot;CHILD&quot;,&quot;parentId&quot;:&quot;e7d9b076-d183-4393-a398-ca34d912f736&quot;,&quot;order&quot;:&quot;998&quot;}}}}"/>
    <we:property name="has-user-completed-add" value="tru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Props/app.xml><?xml version="1.0" encoding="utf-8"?>
<Properties xmlns="http://schemas.openxmlformats.org/officeDocument/2006/extended-properties" xmlns:vt="http://schemas.openxmlformats.org/officeDocument/2006/docPropsVTypes">
  <Template>{A6088800-945A-8748-BCFF-642BBE15A5D1}tf10001061</Template>
  <TotalTime>793</TotalTime>
  <Words>2210</Words>
  <Application>Microsoft Macintosh PowerPoint</Application>
  <PresentationFormat>Widescreen</PresentationFormat>
  <Paragraphs>302</Paragraphs>
  <Slides>25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Aptos Narrow</vt:lpstr>
      <vt:lpstr>Arial</vt:lpstr>
      <vt:lpstr>Calibri</vt:lpstr>
      <vt:lpstr>Courier New</vt:lpstr>
      <vt:lpstr>Menlo</vt:lpstr>
      <vt:lpstr>Tw Cen MT</vt:lpstr>
      <vt:lpstr>Tw Cen MT Condensed</vt:lpstr>
      <vt:lpstr>Wingdings</vt:lpstr>
      <vt:lpstr>Wingdings 3</vt:lpstr>
      <vt:lpstr>Integral</vt:lpstr>
      <vt:lpstr>Molecular techniques   RNA analysis  </vt:lpstr>
      <vt:lpstr>Utilizing an iPSC derived macrophage model to look at Ankylosing Spondylitis relevant enhancers: TNFRSF1A</vt:lpstr>
      <vt:lpstr>Ankylosing Spondylitis </vt:lpstr>
      <vt:lpstr>iPSC Derived Macrophages as a Model</vt:lpstr>
      <vt:lpstr>TNFRSF1A</vt:lpstr>
      <vt:lpstr>Designing guide RNAs: KO Strategy</vt:lpstr>
      <vt:lpstr>PCR amplification</vt:lpstr>
      <vt:lpstr>PowerPoint Presentation</vt:lpstr>
      <vt:lpstr>PowerPoint Presentation</vt:lpstr>
      <vt:lpstr>PowerPoint Presentation</vt:lpstr>
      <vt:lpstr>PowerPoint Presentation</vt:lpstr>
      <vt:lpstr>WHOLE GENOME gene expression</vt:lpstr>
      <vt:lpstr>PowerPoint Presentation</vt:lpstr>
      <vt:lpstr>WHOLE GENOME gene expression</vt:lpstr>
      <vt:lpstr>PowerPoint Presentation</vt:lpstr>
      <vt:lpstr>WHOLE GENOME gene expression</vt:lpstr>
      <vt:lpstr>whole genome GENE expression</vt:lpstr>
      <vt:lpstr>PowerPoint Presentation</vt:lpstr>
      <vt:lpstr>PCA: defining components</vt:lpstr>
      <vt:lpstr>PCA: defining components</vt:lpstr>
      <vt:lpstr>PCA on highly correlated data</vt:lpstr>
      <vt:lpstr>PCA on uncorrelated data</vt:lpstr>
      <vt:lpstr>PowerPoint Presentation</vt:lpstr>
      <vt:lpstr>Single Cell Rna sequencing</vt:lpstr>
      <vt:lpstr>Single Cell Rna sequencing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neanderthal introgressed sequence on Innate IMMUNE RESPONSE</dc:title>
  <dc:creator>Shiyao Ke</dc:creator>
  <cp:lastModifiedBy>Justin Whalley</cp:lastModifiedBy>
  <cp:revision>31</cp:revision>
  <dcterms:created xsi:type="dcterms:W3CDTF">2020-07-14T05:22:31Z</dcterms:created>
  <dcterms:modified xsi:type="dcterms:W3CDTF">2024-09-18T14:19:51Z</dcterms:modified>
</cp:coreProperties>
</file>